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21" r:id="rId2"/>
    <p:sldId id="411" r:id="rId3"/>
    <p:sldId id="382" r:id="rId4"/>
    <p:sldId id="412" r:id="rId5"/>
    <p:sldId id="414" r:id="rId6"/>
    <p:sldId id="413" r:id="rId7"/>
    <p:sldId id="416" r:id="rId8"/>
    <p:sldId id="415" r:id="rId9"/>
    <p:sldId id="418" r:id="rId10"/>
    <p:sldId id="419" r:id="rId11"/>
    <p:sldId id="417" r:id="rId12"/>
    <p:sldId id="420" r:id="rId13"/>
    <p:sldId id="421" r:id="rId14"/>
    <p:sldId id="422" r:id="rId15"/>
    <p:sldId id="424" r:id="rId16"/>
    <p:sldId id="423" r:id="rId17"/>
    <p:sldId id="425" r:id="rId18"/>
    <p:sldId id="426" r:id="rId19"/>
    <p:sldId id="427" r:id="rId20"/>
    <p:sldId id="429" r:id="rId21"/>
    <p:sldId id="428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439" r:id="rId31"/>
    <p:sldId id="438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4" r:id="rId46"/>
    <p:sldId id="453" r:id="rId47"/>
    <p:sldId id="455" r:id="rId48"/>
    <p:sldId id="456" r:id="rId49"/>
    <p:sldId id="457" r:id="rId50"/>
    <p:sldId id="458" r:id="rId51"/>
    <p:sldId id="459" r:id="rId52"/>
    <p:sldId id="460" r:id="rId53"/>
    <p:sldId id="462" r:id="rId54"/>
    <p:sldId id="297" r:id="rId55"/>
    <p:sldId id="464" r:id="rId56"/>
    <p:sldId id="463" r:id="rId57"/>
    <p:sldId id="461" r:id="rId58"/>
    <p:sldId id="465" r:id="rId59"/>
    <p:sldId id="467" r:id="rId60"/>
    <p:sldId id="466" r:id="rId61"/>
    <p:sldId id="469" r:id="rId62"/>
    <p:sldId id="468" r:id="rId63"/>
    <p:sldId id="471" r:id="rId64"/>
    <p:sldId id="470" r:id="rId65"/>
    <p:sldId id="472" r:id="rId66"/>
    <p:sldId id="473" r:id="rId67"/>
    <p:sldId id="474" r:id="rId68"/>
    <p:sldId id="475" r:id="rId69"/>
    <p:sldId id="476" r:id="rId70"/>
    <p:sldId id="477" r:id="rId71"/>
    <p:sldId id="478" r:id="rId72"/>
    <p:sldId id="479" r:id="rId73"/>
    <p:sldId id="480" r:id="rId74"/>
  </p:sldIdLst>
  <p:sldSz cx="12192000" cy="6858000"/>
  <p:notesSz cx="6858000" cy="9144000"/>
  <p:custDataLst>
    <p:tags r:id="rId7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0D0"/>
    <a:srgbClr val="A8828A"/>
    <a:srgbClr val="D8816A"/>
    <a:srgbClr val="9F604C"/>
    <a:srgbClr val="FBF6F4"/>
    <a:srgbClr val="B5C9C7"/>
    <a:srgbClr val="1E315F"/>
    <a:srgbClr val="A1C5DA"/>
    <a:srgbClr val="224AAF"/>
    <a:srgbClr val="EAC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>
      <p:cViewPr>
        <p:scale>
          <a:sx n="90" d="100"/>
          <a:sy n="90" d="100"/>
        </p:scale>
        <p:origin x="-1314" y="-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8C2D0-6731-4BCC-A5F4-AE7B812F1F9B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1EC7-69F3-4752-BC1B-FA5AEE4D7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43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65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64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21C01A3-2B17-42C2-B2AB-3BA4A4D9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42E8ECF-3B43-46D6-AB7B-4207F2CB0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3B5F52A-E4D4-4CCF-895D-E399B4B7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7A66131-1239-4F15-B5D8-0A60D4DA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EE63D02-E87B-4BC2-8838-04E5DFD8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3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33FFF4-8822-4EC6-91C5-592B4AF6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15A7ABDA-2BF9-4595-93BF-AC19BE026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F61A383-289D-4AA6-8720-70381A93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64B99AB-E02F-4370-A46D-E746FB84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0397FA9-1C31-49E8-8E4A-EB0365F8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6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70B12B52-0449-4D17-9DF0-A2C9907EB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539CF671-0729-4308-82D8-6584F61BD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0B1E13E-DB4C-422A-91E6-64376045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52250F8-8F16-4146-B9B6-C2D7EB99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B388A13-0C65-453D-AA2D-095246DD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B718DA3-CFD8-42DD-B818-ED96C11E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DBC261C-2B79-4B70-90A5-CBB0FD8C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49D3B3D-8401-41AF-BB0A-EEA5621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185430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FCC1D15-A178-45C6-8CD6-049345CB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441EF2E-FB60-4E0A-9925-BC56FAFF1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8B2ACAF-C2EF-4003-9787-22918D02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0FAA0D9-B6D4-432A-946B-7C9C2BAF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D3BB19F-EB0B-41B6-BF7B-7B0710B8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0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8B8DEBD-0F09-489C-B07E-EA2DA6FB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5E43F65-36A2-464C-B26F-BD683089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9F660A4-EA24-4117-B830-EE536BA7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3E70239-6D1D-4FCB-92FD-3208A4C0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885CF27-8A22-45A9-8901-65A0D78C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69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C6B2181-DF1E-4F40-8717-66713B0A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8783D72-AD91-4D0B-917F-1957EA24D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1CE9E5C5-30C5-4279-8683-55A11A176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12A7406-43BE-4D28-B999-44FD5DCA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F9A2F19-85F2-44F7-95FE-D384AA7B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8DE3942-455B-42E1-BC64-D58DF36C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4D5E86E-16F9-4057-BA4D-1D584352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09EF540-87F4-41D2-BF37-76FCC824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493A934-5880-4708-A377-E4A2C6C7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81CFE967-BBC0-42C1-96B0-CDBECC011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D9EAF25-2464-4E7E-8768-A2AB4D689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7C3F2322-2429-45A8-88C6-E1888886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62C74DDF-59FA-4A2E-8B50-6A8F359B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816C8725-9089-4B12-8C24-9E9E193E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2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D11891A-96EA-4630-92CC-15A5EE81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B718DA3-CFD8-42DD-B818-ED96C11E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DBC261C-2B79-4B70-90A5-CBB0FD8C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49D3B3D-8401-41AF-BB0A-EEA5621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169315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5C4A452B-5B81-4183-A81D-D0FEAE4E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4A28C00-2ADC-4951-A78C-98D228E8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6B3BA73-01A1-4786-8B31-6AF8F1A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09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90E0ADA-6C3C-45A4-AD50-1CBA3CF0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26CB4D3-02CC-4088-968F-3394D4A6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4994CCD-7E65-4BA7-815F-09CAC3E66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15D9D25-347F-4782-827C-3111C2D6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6123361-55B9-4371-9136-F3707B37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46F9824-C005-4544-9CB0-F3608A71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7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CF3FBEA-D66C-42C6-AD4C-0EDFFB6A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6348F391-9BA7-4A95-B432-5D966F12A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35D15865-D200-4431-A3C2-8290F12C6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BCCE7B4-6832-4786-B227-AD37CB5FD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517687A-387A-4CFB-9E07-2FD17B50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C94BDD5-BC71-4AA3-B078-B974C851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A84F4179-65E6-4EAF-B082-FF2FFE99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A8828CF-61DD-41B5-AB93-3A4FE7E2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83162D6-3DB6-4E67-BDA1-CA9633AD8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1C216AF-C200-4FFC-947B-22402ACC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523219A-4262-4D16-B41C-F297F7D27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0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&#12304;&#20363;7.1&#12305;%20&#32472;&#21046;&#19977;&#35282;&#20989;&#25968;&#26354;&#32447;.tx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34920;7.3&#21644;&#34920;7.4.docx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&#12304;&#20363;7.3&#12305;%20&#35774;&#35745;WinForm&#24212;&#29992;&#31243;&#24207;.txt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&#12304;&#20363;7.4&#12305;%20&#22312;&#31383;&#20307;&#19978;&#32472;&#21046;&#19981;&#21516;&#32447;&#22411;.txt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&#12304;&#20363;7.8&#12305;%20&#35774;&#35745;WinForm&#24212;&#29992;&#31243;&#24207;.txt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&#34920;7.13&#12289;&#34920;7.14&#21644;&#34920;7.15.docx" TargetMode="Externa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7.5-3&#28155;&#21152;&#19968;&#20010;&#26041;&#27861;.txt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2604012" y="1498184"/>
            <a:ext cx="7334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7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图形图像编程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6684736" y="3627471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图形设计基础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16353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787314" y="3397962"/>
            <a:ext cx="617371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笔</a:t>
            </a:r>
          </a:p>
        </p:txBody>
      </p:sp>
    </p:spTree>
    <p:extLst>
      <p:ext uri="{BB962C8B-B14F-4D97-AF65-F5344CB8AC3E}">
        <p14:creationId xmlns:p14="http://schemas.microsoft.com/office/powerpoint/2010/main" val="27168671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笔</a:t>
            </a:r>
            <a:r>
              <a:rPr lang="zh-CN" altLang="zh-CN" sz="2800" b="1" dirty="0"/>
              <a:t>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1991" y="1414130"/>
            <a:ext cx="1001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笔是</a:t>
            </a:r>
            <a:r>
              <a:rPr lang="en-US" altLang="zh-CN" dirty="0"/>
              <a:t>Pen</a:t>
            </a:r>
            <a:r>
              <a:rPr lang="zh-CN" altLang="zh-CN" dirty="0"/>
              <a:t>类的实例，可用于绘制线条、曲线以及勾勒形状轮廓。创建一支基本的黑色笔的代码如下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52353" y="1783462"/>
            <a:ext cx="8899452" cy="1328023"/>
          </a:xfrm>
          <a:prstGeom prst="roundRect">
            <a:avLst>
              <a:gd name="adj" fmla="val 12664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// </a:t>
            </a:r>
            <a:r>
              <a:rPr lang="zh-CN" altLang="zh-CN" dirty="0"/>
              <a:t>创建一个默认宽度为</a:t>
            </a:r>
            <a:r>
              <a:rPr lang="en-US" altLang="zh-CN" dirty="0"/>
              <a:t>1</a:t>
            </a:r>
            <a:r>
              <a:rPr lang="zh-CN" altLang="zh-CN" dirty="0"/>
              <a:t>的黑色笔</a:t>
            </a:r>
          </a:p>
          <a:p>
            <a:r>
              <a:rPr lang="en-US" altLang="zh-CN" dirty="0"/>
              <a:t>Pen </a:t>
            </a:r>
            <a:r>
              <a:rPr lang="en-US" altLang="zh-CN" dirty="0" err="1"/>
              <a:t>myPen</a:t>
            </a:r>
            <a:r>
              <a:rPr lang="en-US" altLang="zh-CN" dirty="0"/>
              <a:t> = new Pen(</a:t>
            </a:r>
            <a:r>
              <a:rPr lang="en-US" altLang="zh-CN" dirty="0" err="1"/>
              <a:t>Color.Black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// </a:t>
            </a:r>
            <a:r>
              <a:rPr lang="zh-CN" altLang="zh-CN" dirty="0"/>
              <a:t>创建一个宽度为</a:t>
            </a:r>
            <a:r>
              <a:rPr lang="en-US" altLang="zh-CN" dirty="0"/>
              <a:t>5</a:t>
            </a:r>
            <a:r>
              <a:rPr lang="zh-CN" altLang="zh-CN" dirty="0"/>
              <a:t>的黑色笔</a:t>
            </a:r>
          </a:p>
          <a:p>
            <a:r>
              <a:rPr lang="en-US" altLang="zh-CN" dirty="0"/>
              <a:t>Pen </a:t>
            </a:r>
            <a:r>
              <a:rPr lang="en-US" altLang="zh-CN" dirty="0" err="1"/>
              <a:t>myPen</a:t>
            </a:r>
            <a:r>
              <a:rPr lang="en-US" altLang="zh-CN" dirty="0"/>
              <a:t> = new Pen(</a:t>
            </a:r>
            <a:r>
              <a:rPr lang="en-US" altLang="zh-CN" dirty="0" err="1"/>
              <a:t>Color.Black</a:t>
            </a:r>
            <a:r>
              <a:rPr lang="en-US" altLang="zh-CN" dirty="0"/>
              <a:t>, 5</a:t>
            </a:r>
            <a:r>
              <a:rPr lang="en-US" altLang="zh-CN" dirty="0" smtClean="0"/>
              <a:t>);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41991" y="3253563"/>
            <a:ext cx="1001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也可以通过已存在的画笔对象创建笔。创建基于已存在画刷（名为</a:t>
            </a:r>
            <a:r>
              <a:rPr lang="en-US" altLang="zh-CN" dirty="0"/>
              <a:t> </a:t>
            </a:r>
            <a:r>
              <a:rPr lang="en-US" altLang="zh-CN" dirty="0" err="1"/>
              <a:t>myBrush</a:t>
            </a:r>
            <a:r>
              <a:rPr lang="zh-CN" altLang="zh-CN" dirty="0"/>
              <a:t>）的笔的代码如下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552353" y="3700131"/>
            <a:ext cx="8899452" cy="1328023"/>
          </a:xfrm>
          <a:prstGeom prst="roundRect">
            <a:avLst>
              <a:gd name="adj" fmla="val 12664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// </a:t>
            </a:r>
            <a:r>
              <a:rPr lang="zh-CN" altLang="zh-CN" dirty="0"/>
              <a:t>创建一个画笔，与</a:t>
            </a:r>
            <a:r>
              <a:rPr lang="en-US" altLang="zh-CN" dirty="0" err="1"/>
              <a:t>myBrush</a:t>
            </a:r>
            <a:r>
              <a:rPr lang="zh-CN" altLang="zh-CN" dirty="0"/>
              <a:t>有相同的属性，并且默认宽度为</a:t>
            </a:r>
            <a:r>
              <a:rPr lang="en-US" altLang="zh-CN" dirty="0" smtClean="0"/>
              <a:t>1</a:t>
            </a:r>
            <a:endParaRPr lang="zh-CN" altLang="zh-CN" dirty="0"/>
          </a:p>
          <a:p>
            <a:r>
              <a:rPr lang="en-US" altLang="zh-CN" dirty="0"/>
              <a:t>Pen </a:t>
            </a:r>
            <a:r>
              <a:rPr lang="en-US" altLang="zh-CN" dirty="0" err="1"/>
              <a:t>myPen</a:t>
            </a:r>
            <a:r>
              <a:rPr lang="en-US" altLang="zh-CN" dirty="0"/>
              <a:t> = new Pen(</a:t>
            </a:r>
            <a:r>
              <a:rPr lang="en-US" altLang="zh-CN" dirty="0" err="1"/>
              <a:t>myBrush</a:t>
            </a:r>
            <a:r>
              <a:rPr lang="en-US" altLang="zh-CN" dirty="0"/>
              <a:t>);</a:t>
            </a:r>
            <a:endParaRPr lang="zh-CN" altLang="zh-CN" dirty="0"/>
          </a:p>
          <a:p>
            <a:r>
              <a:rPr lang="en-US" altLang="zh-CN" dirty="0"/>
              <a:t>// </a:t>
            </a:r>
            <a:r>
              <a:rPr lang="zh-CN" altLang="zh-CN" dirty="0"/>
              <a:t>创建一个画笔，与</a:t>
            </a:r>
            <a:r>
              <a:rPr lang="en-US" altLang="zh-CN" dirty="0" err="1"/>
              <a:t>myBrush</a:t>
            </a:r>
            <a:r>
              <a:rPr lang="zh-CN" altLang="zh-CN" dirty="0"/>
              <a:t>有相同的属性，并且宽度为</a:t>
            </a:r>
            <a:r>
              <a:rPr lang="en-US" altLang="zh-CN" dirty="0"/>
              <a:t>5</a:t>
            </a:r>
            <a:endParaRPr lang="zh-CN" altLang="zh-CN" dirty="0"/>
          </a:p>
          <a:p>
            <a:r>
              <a:rPr lang="en-US" altLang="zh-CN" dirty="0"/>
              <a:t>Pen </a:t>
            </a:r>
            <a:r>
              <a:rPr lang="en-US" altLang="zh-CN" dirty="0" err="1"/>
              <a:t>myPen</a:t>
            </a:r>
            <a:r>
              <a:rPr lang="en-US" altLang="zh-CN" dirty="0"/>
              <a:t> = new Pen(</a:t>
            </a:r>
            <a:r>
              <a:rPr lang="en-US" altLang="zh-CN" dirty="0" err="1"/>
              <a:t>myBrush</a:t>
            </a:r>
            <a:r>
              <a:rPr lang="en-US" altLang="zh-CN" dirty="0"/>
              <a:t>, 5</a:t>
            </a:r>
            <a:r>
              <a:rPr lang="en-US" altLang="zh-CN" dirty="0" smtClean="0"/>
              <a:t>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0261531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笔</a:t>
            </a:r>
            <a:r>
              <a:rPr lang="zh-CN" altLang="zh-CN" sz="2800" b="1" dirty="0"/>
              <a:t>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5153" y="1360967"/>
            <a:ext cx="9739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7.1</a:t>
            </a:r>
            <a:r>
              <a:rPr lang="zh-CN" altLang="zh-CN" dirty="0"/>
              <a:t>】 绘制三角函数曲线。</a:t>
            </a:r>
          </a:p>
          <a:p>
            <a:pPr indent="446088"/>
            <a:r>
              <a:rPr lang="zh-CN" altLang="zh-CN" dirty="0"/>
              <a:t>程序界面按照图</a:t>
            </a:r>
            <a:r>
              <a:rPr lang="en-US" altLang="zh-CN" dirty="0"/>
              <a:t>7.2</a:t>
            </a:r>
            <a:r>
              <a:rPr lang="zh-CN" altLang="zh-CN" dirty="0"/>
              <a:t>所示的窗体进行布局，其中窗体中央主显示控件为</a:t>
            </a:r>
            <a:r>
              <a:rPr lang="en-US" altLang="zh-CN" dirty="0"/>
              <a:t>Panel</a:t>
            </a:r>
            <a:r>
              <a:rPr lang="zh-CN" altLang="zh-CN" dirty="0"/>
              <a:t>，在工具箱中的图标为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779" y="2052453"/>
            <a:ext cx="410830" cy="18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7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764" y="2322563"/>
            <a:ext cx="3920202" cy="190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531088" y="4359349"/>
            <a:ext cx="539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双击</a:t>
            </a:r>
            <a:r>
              <a:rPr lang="en-US" altLang="zh-CN" dirty="0"/>
              <a:t>Panel</a:t>
            </a:r>
            <a:r>
              <a:rPr lang="zh-CN" altLang="zh-CN" dirty="0"/>
              <a:t>控件，在代码中</a:t>
            </a:r>
            <a:r>
              <a:rPr lang="zh-CN" altLang="zh-CN" dirty="0">
                <a:hlinkClick r:id="rId4" action="ppaction://hlinkfile"/>
              </a:rPr>
              <a:t>添加如下三个绘图</a:t>
            </a:r>
            <a:r>
              <a:rPr lang="zh-CN" altLang="zh-CN" dirty="0" smtClean="0">
                <a:hlinkClick r:id="rId4" action="ppaction://hlinkfile"/>
              </a:rPr>
              <a:t>函数</a:t>
            </a:r>
            <a:r>
              <a:rPr lang="zh-CN" altLang="en-US" dirty="0" smtClean="0">
                <a:hlinkClick r:id="rId4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22049378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笔</a:t>
            </a:r>
            <a:r>
              <a:rPr lang="zh-CN" altLang="zh-CN" sz="2800" b="1" dirty="0"/>
              <a:t>　</a:t>
            </a:r>
          </a:p>
        </p:txBody>
      </p:sp>
      <p:sp>
        <p:nvSpPr>
          <p:cNvPr id="3" name="矩形 2"/>
          <p:cNvSpPr/>
          <p:nvPr/>
        </p:nvSpPr>
        <p:spPr>
          <a:xfrm>
            <a:off x="1336052" y="1266679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添加</a:t>
            </a:r>
            <a:r>
              <a:rPr lang="en-US" altLang="zh-CN" dirty="0"/>
              <a:t>Button</a:t>
            </a:r>
            <a:r>
              <a:rPr lang="zh-CN" altLang="zh-CN" dirty="0"/>
              <a:t>控件的</a:t>
            </a:r>
            <a:r>
              <a:rPr lang="en-US" altLang="zh-CN" dirty="0"/>
              <a:t>Click</a:t>
            </a:r>
            <a:r>
              <a:rPr lang="zh-CN" altLang="zh-CN" dirty="0"/>
              <a:t>事件的处理代码：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2377" y="1636010"/>
            <a:ext cx="9083855" cy="4568071"/>
          </a:xfrm>
          <a:prstGeom prst="roundRect">
            <a:avLst>
              <a:gd name="adj" fmla="val 3073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void button1_Click(object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switch (comboBox1.Text)</a:t>
            </a:r>
            <a:endParaRPr lang="zh-CN" altLang="zh-CN" sz="1600" dirty="0"/>
          </a:p>
          <a:p>
            <a:r>
              <a:rPr lang="en-US" altLang="zh-CN" sz="1600" dirty="0"/>
              <a:t>    {</a:t>
            </a:r>
            <a:endParaRPr lang="zh-CN" altLang="zh-CN" sz="1600" dirty="0"/>
          </a:p>
          <a:p>
            <a:r>
              <a:rPr lang="en-US" altLang="zh-CN" sz="1600" dirty="0"/>
              <a:t>            case "y=sin(x)":</a:t>
            </a:r>
            <a:endParaRPr lang="zh-CN" altLang="zh-CN" sz="1600" dirty="0"/>
          </a:p>
          <a:p>
            <a:r>
              <a:rPr lang="en-US" altLang="zh-CN" sz="1600" dirty="0"/>
              <a:t>                </a:t>
            </a:r>
            <a:r>
              <a:rPr lang="en-US" altLang="zh-CN" sz="1600" dirty="0" err="1"/>
              <a:t>DrawSin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                break;</a:t>
            </a:r>
            <a:endParaRPr lang="zh-CN" altLang="zh-CN" sz="1600" dirty="0"/>
          </a:p>
          <a:p>
            <a:r>
              <a:rPr lang="en-US" altLang="zh-CN" sz="1600" dirty="0"/>
              <a:t>            case "y=</a:t>
            </a:r>
            <a:r>
              <a:rPr lang="en-US" altLang="zh-CN" sz="1600" dirty="0" err="1"/>
              <a:t>cos</a:t>
            </a:r>
            <a:r>
              <a:rPr lang="en-US" altLang="zh-CN" sz="1600" dirty="0"/>
              <a:t>(x)":</a:t>
            </a:r>
            <a:endParaRPr lang="zh-CN" altLang="zh-CN" sz="1600" dirty="0"/>
          </a:p>
          <a:p>
            <a:r>
              <a:rPr lang="en-US" altLang="zh-CN" sz="1600" dirty="0"/>
              <a:t>                </a:t>
            </a:r>
            <a:r>
              <a:rPr lang="en-US" altLang="zh-CN" sz="1600" dirty="0" err="1"/>
              <a:t>DrawCos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                break;</a:t>
            </a:r>
            <a:endParaRPr lang="zh-CN" altLang="zh-CN" sz="1600" dirty="0"/>
          </a:p>
          <a:p>
            <a:r>
              <a:rPr lang="en-US" altLang="zh-CN" sz="1600" dirty="0"/>
              <a:t>            case "y=tan(x)":</a:t>
            </a:r>
            <a:endParaRPr lang="zh-CN" altLang="zh-CN" sz="1600" dirty="0"/>
          </a:p>
          <a:p>
            <a:r>
              <a:rPr lang="en-US" altLang="zh-CN" sz="1600" dirty="0"/>
              <a:t>                </a:t>
            </a:r>
            <a:r>
              <a:rPr lang="en-US" altLang="zh-CN" sz="1600" dirty="0" err="1"/>
              <a:t>DrawTan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                break;</a:t>
            </a:r>
            <a:endParaRPr lang="zh-CN" altLang="zh-CN" sz="1600" dirty="0"/>
          </a:p>
          <a:p>
            <a:r>
              <a:rPr lang="en-US" altLang="zh-CN" sz="1600" dirty="0"/>
              <a:t>            default:</a:t>
            </a:r>
            <a:endParaRPr lang="zh-CN" altLang="zh-CN" sz="1600" dirty="0"/>
          </a:p>
          <a:p>
            <a:r>
              <a:rPr lang="en-US" altLang="zh-CN" sz="1600" dirty="0"/>
              <a:t>                break;</a:t>
            </a:r>
            <a:endParaRPr lang="zh-CN" altLang="zh-CN" sz="1600" dirty="0"/>
          </a:p>
          <a:p>
            <a:r>
              <a:rPr lang="en-US" altLang="zh-CN" sz="1600" dirty="0"/>
              <a:t>    }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5953566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笔</a:t>
            </a:r>
            <a:r>
              <a:rPr lang="zh-CN" altLang="zh-CN" sz="2800" b="1" dirty="0"/>
              <a:t>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60" y="1339703"/>
            <a:ext cx="9941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运行程序，从下拉列表中选择三角函数，单击【绘制】按钮，在窗体上就描绘出相应函数的曲线，</a:t>
            </a:r>
            <a:r>
              <a:rPr lang="zh-CN" altLang="zh-CN" dirty="0" smtClean="0"/>
              <a:t>如图</a:t>
            </a:r>
            <a:r>
              <a:rPr lang="en-US" altLang="zh-CN" dirty="0"/>
              <a:t>7.3</a:t>
            </a:r>
            <a:r>
              <a:rPr lang="zh-CN" altLang="zh-CN" dirty="0"/>
              <a:t>所示</a:t>
            </a:r>
            <a:endParaRPr lang="zh-CN" altLang="en-US" dirty="0"/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46" y="2170039"/>
            <a:ext cx="4171672" cy="276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7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492974" y="3397961"/>
            <a:ext cx="152450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 smtClean="0"/>
              <a:t>画</a:t>
            </a:r>
            <a:r>
              <a:rPr lang="en-US" altLang="zh-CN" sz="2800" b="1" dirty="0" smtClean="0"/>
              <a:t>   </a:t>
            </a:r>
            <a:r>
              <a:rPr lang="zh-CN" altLang="zh-CN" sz="2800" b="1" dirty="0" smtClean="0"/>
              <a:t>刷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61074339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画</a:t>
            </a:r>
            <a:r>
              <a:rPr lang="en-US" altLang="zh-CN" sz="2800" b="1" dirty="0" smtClean="0"/>
              <a:t>  </a:t>
            </a:r>
            <a:r>
              <a:rPr lang="zh-CN" altLang="zh-CN" sz="2800" b="1" dirty="0" smtClean="0"/>
              <a:t>刷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27051" y="1318437"/>
            <a:ext cx="993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画刷是从抽象</a:t>
            </a:r>
            <a:r>
              <a:rPr lang="en-US" altLang="zh-CN" dirty="0"/>
              <a:t>Brush</a:t>
            </a:r>
            <a:r>
              <a:rPr lang="zh-CN" altLang="zh-CN" dirty="0"/>
              <a:t>类派生的类，用于向几何形状内部填充颜色与图案。几种不同类型的画刷如表</a:t>
            </a:r>
            <a:r>
              <a:rPr lang="en-US" altLang="zh-CN" dirty="0"/>
              <a:t>7.2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253001"/>
              </p:ext>
            </p:extLst>
          </p:nvPr>
        </p:nvGraphicFramePr>
        <p:xfrm>
          <a:off x="2402958" y="2077685"/>
          <a:ext cx="7602279" cy="2611272"/>
        </p:xfrm>
        <a:graphic>
          <a:graphicData uri="http://schemas.openxmlformats.org/drawingml/2006/table">
            <a:tbl>
              <a:tblPr/>
              <a:tblGrid>
                <a:gridCol w="1774372"/>
                <a:gridCol w="5827907"/>
              </a:tblGrid>
              <a:tr h="3742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类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74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SolidBrush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画刷的最简单形式，它用纯色进行绘制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97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HatchBrush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类似于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SolidBrush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，但是该类允许从大量预设的图案中选择绘制时要使用的图案，而不是纯色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TextureBrush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使用纹理（如图像）进行绘制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LinearGradientBrush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使用渐变混合的两种颜色进行绘制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PathGradientBrush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基于开发人员定义的唯一路径，使用复杂的混合色渐变进行绘制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89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画</a:t>
            </a:r>
            <a:r>
              <a:rPr lang="en-US" altLang="zh-CN" sz="2800" b="1" dirty="0" smtClean="0"/>
              <a:t>  </a:t>
            </a:r>
            <a:r>
              <a:rPr lang="zh-CN" altLang="zh-CN" sz="2800" b="1" dirty="0" smtClean="0"/>
              <a:t>刷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67563" y="1456661"/>
            <a:ext cx="10143460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 smtClean="0"/>
              <a:t>【</a:t>
            </a:r>
            <a:r>
              <a:rPr lang="zh-CN" altLang="zh-CN" dirty="0"/>
              <a:t>例</a:t>
            </a:r>
            <a:r>
              <a:rPr lang="en-US" altLang="zh-CN" b="1" dirty="0"/>
              <a:t>7.2</a:t>
            </a:r>
            <a:r>
              <a:rPr lang="zh-CN" altLang="zh-CN" dirty="0"/>
              <a:t>】 用画刷给图形着色。 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的设计视图中将此窗体调整到适当的大小并将</a:t>
            </a:r>
            <a:r>
              <a:rPr lang="en-US" altLang="zh-CN" dirty="0"/>
              <a:t>Text</a:t>
            </a:r>
            <a:r>
              <a:rPr lang="zh-CN" altLang="zh-CN" dirty="0"/>
              <a:t>属性设置为“画刷功能演示”。从工具箱中拖曳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控件到窗体中，如图</a:t>
            </a:r>
            <a:r>
              <a:rPr lang="en-US" altLang="zh-CN" dirty="0"/>
              <a:t>7.4</a:t>
            </a:r>
            <a:r>
              <a:rPr lang="zh-CN" altLang="zh-CN" dirty="0"/>
              <a:t>所示。</a:t>
            </a:r>
            <a:r>
              <a:rPr lang="en-US" altLang="zh-CN" dirty="0"/>
              <a:t>button1</a:t>
            </a:r>
            <a:r>
              <a:rPr lang="zh-CN" altLang="zh-CN" dirty="0"/>
              <a:t>和</a:t>
            </a:r>
            <a:r>
              <a:rPr lang="en-US" altLang="zh-CN" dirty="0"/>
              <a:t>button2</a:t>
            </a:r>
            <a:r>
              <a:rPr lang="zh-CN" altLang="zh-CN" dirty="0"/>
              <a:t>控件的</a:t>
            </a:r>
            <a:r>
              <a:rPr lang="en-US" altLang="zh-CN" dirty="0"/>
              <a:t>Text</a:t>
            </a:r>
            <a:r>
              <a:rPr lang="zh-CN" altLang="zh-CN" dirty="0"/>
              <a:t>属性值分别设置为“笔”和“画刷”。</a:t>
            </a:r>
            <a:endParaRPr lang="zh-CN" altLang="en-US" dirty="0"/>
          </a:p>
        </p:txBody>
      </p:sp>
      <p:pic>
        <p:nvPicPr>
          <p:cNvPr id="7170" name="Picture 2" descr="7t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88" y="2824422"/>
            <a:ext cx="3634009" cy="2348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4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画</a:t>
            </a:r>
            <a:r>
              <a:rPr lang="en-US" altLang="zh-CN" sz="2800" b="1" dirty="0" smtClean="0"/>
              <a:t>  </a:t>
            </a:r>
            <a:r>
              <a:rPr lang="zh-CN" altLang="zh-CN" sz="2800" b="1" dirty="0" smtClean="0"/>
              <a:t>刷</a:t>
            </a:r>
            <a:endParaRPr lang="zh-CN" altLang="zh-CN" sz="2800" b="1" dirty="0"/>
          </a:p>
        </p:txBody>
      </p:sp>
      <p:sp>
        <p:nvSpPr>
          <p:cNvPr id="3" name="矩形 2"/>
          <p:cNvSpPr/>
          <p:nvPr/>
        </p:nvSpPr>
        <p:spPr>
          <a:xfrm>
            <a:off x="1201479" y="1246818"/>
            <a:ext cx="3724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双击</a:t>
            </a:r>
            <a:r>
              <a:rPr lang="en-US" altLang="zh-CN" dirty="0"/>
              <a:t>button1</a:t>
            </a:r>
            <a:r>
              <a:rPr lang="zh-CN" altLang="zh-CN" dirty="0"/>
              <a:t>控件，加入事件代码：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1479" y="1701210"/>
            <a:ext cx="9590568" cy="2090261"/>
          </a:xfrm>
          <a:prstGeom prst="roundRect">
            <a:avLst>
              <a:gd name="adj" fmla="val 5313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void button1_Click(object sender, </a:t>
            </a:r>
            <a:r>
              <a:rPr lang="en-US" altLang="zh-CN" dirty="0" err="1"/>
              <a:t>EventArgs</a:t>
            </a:r>
            <a:r>
              <a:rPr lang="en-US" altLang="zh-CN" dirty="0"/>
              <a:t> e)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    Pen </a:t>
            </a:r>
            <a:r>
              <a:rPr lang="en-US" altLang="zh-CN" dirty="0" err="1"/>
              <a:t>myPen</a:t>
            </a:r>
            <a:r>
              <a:rPr lang="en-US" altLang="zh-CN" dirty="0"/>
              <a:t> = new Pen(</a:t>
            </a:r>
            <a:r>
              <a:rPr lang="en-US" altLang="zh-CN" dirty="0" err="1"/>
              <a:t>Color.Black</a:t>
            </a:r>
            <a:r>
              <a:rPr lang="en-US" altLang="zh-CN" dirty="0"/>
              <a:t>);			// </a:t>
            </a:r>
            <a:r>
              <a:rPr lang="zh-CN" altLang="zh-CN" dirty="0"/>
              <a:t>定义颜色为黑色的笔</a:t>
            </a:r>
          </a:p>
          <a:p>
            <a:r>
              <a:rPr lang="en-US" altLang="zh-CN" dirty="0"/>
              <a:t>    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			// </a:t>
            </a:r>
            <a:r>
              <a:rPr lang="zh-CN" altLang="zh-CN" dirty="0"/>
              <a:t>创建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g.DrawRectangle</a:t>
            </a:r>
            <a:r>
              <a:rPr lang="en-US" altLang="zh-CN" dirty="0"/>
              <a:t>(</a:t>
            </a:r>
            <a:r>
              <a:rPr lang="en-US" altLang="zh-CN" dirty="0" err="1"/>
              <a:t>myPen</a:t>
            </a:r>
            <a:r>
              <a:rPr lang="en-US" altLang="zh-CN" dirty="0"/>
              <a:t>, 40, 20, 200, 120);		// </a:t>
            </a:r>
            <a:r>
              <a:rPr lang="zh-CN" altLang="zh-CN" dirty="0"/>
              <a:t>用笔画矩形</a:t>
            </a:r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01479" y="3832598"/>
            <a:ext cx="3724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双击</a:t>
            </a:r>
            <a:r>
              <a:rPr lang="en-US" altLang="zh-CN" dirty="0"/>
              <a:t>button2</a:t>
            </a:r>
            <a:r>
              <a:rPr lang="zh-CN" altLang="zh-CN" dirty="0"/>
              <a:t>控件，加入事件代码：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01479" y="4201930"/>
            <a:ext cx="9590568" cy="1940957"/>
          </a:xfrm>
          <a:prstGeom prst="roundRect">
            <a:avLst>
              <a:gd name="adj" fmla="val 6806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void button2_Click(object sender, </a:t>
            </a:r>
            <a:r>
              <a:rPr lang="en-US" altLang="zh-CN" dirty="0" err="1"/>
              <a:t>EventArgs</a:t>
            </a:r>
            <a:r>
              <a:rPr lang="en-US" altLang="zh-CN" dirty="0"/>
              <a:t> e)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			</a:t>
            </a:r>
            <a:r>
              <a:rPr lang="en-US" altLang="zh-CN" dirty="0" smtClean="0"/>
              <a:t>// </a:t>
            </a:r>
            <a:r>
              <a:rPr lang="zh-CN" altLang="zh-CN" dirty="0"/>
              <a:t>创建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SolidBrush</a:t>
            </a:r>
            <a:r>
              <a:rPr lang="en-US" altLang="zh-CN" dirty="0"/>
              <a:t> </a:t>
            </a:r>
            <a:r>
              <a:rPr lang="en-US" altLang="zh-CN" dirty="0" err="1"/>
              <a:t>mySBrush</a:t>
            </a:r>
            <a:r>
              <a:rPr lang="en-US" altLang="zh-CN" dirty="0"/>
              <a:t> = new </a:t>
            </a:r>
            <a:r>
              <a:rPr lang="en-US" altLang="zh-CN" dirty="0" err="1"/>
              <a:t>SolidBrush</a:t>
            </a:r>
            <a:r>
              <a:rPr lang="en-US" altLang="zh-CN" dirty="0"/>
              <a:t>(</a:t>
            </a:r>
            <a:r>
              <a:rPr lang="en-US" altLang="zh-CN" dirty="0" err="1"/>
              <a:t>Color.Red</a:t>
            </a:r>
            <a:r>
              <a:rPr lang="en-US" altLang="zh-CN" dirty="0"/>
              <a:t>);	// </a:t>
            </a:r>
            <a:r>
              <a:rPr lang="zh-CN" altLang="zh-CN" dirty="0"/>
              <a:t>定义颜色为红色的画刷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g.FillRectangle</a:t>
            </a:r>
            <a:r>
              <a:rPr lang="en-US" altLang="zh-CN" dirty="0"/>
              <a:t>(</a:t>
            </a:r>
            <a:r>
              <a:rPr lang="en-US" altLang="zh-CN" dirty="0" err="1"/>
              <a:t>mySBrush</a:t>
            </a:r>
            <a:r>
              <a:rPr lang="en-US" altLang="zh-CN" dirty="0"/>
              <a:t>, 40, 20, 200, 120);		// </a:t>
            </a:r>
            <a:r>
              <a:rPr lang="zh-CN" altLang="zh-CN" dirty="0"/>
              <a:t>用画刷给矩形着色</a:t>
            </a:r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417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 smtClean="0"/>
              <a:t>画</a:t>
            </a:r>
            <a:r>
              <a:rPr lang="en-US" altLang="zh-CN" sz="2800" b="1" dirty="0" smtClean="0"/>
              <a:t>  </a:t>
            </a:r>
            <a:r>
              <a:rPr lang="zh-CN" altLang="zh-CN" sz="2800" b="1" dirty="0" smtClean="0"/>
              <a:t>刷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27051" y="1265274"/>
            <a:ext cx="9856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以上程序代码中用到了</a:t>
            </a:r>
            <a:r>
              <a:rPr lang="en-US" altLang="zh-CN" dirty="0"/>
              <a:t> Graphics </a:t>
            </a:r>
            <a:r>
              <a:rPr lang="zh-CN" altLang="zh-CN" dirty="0"/>
              <a:t>对象，下一节会有详细介绍，本例仅演示画刷的功能。</a:t>
            </a:r>
          </a:p>
          <a:p>
            <a:r>
              <a:rPr lang="zh-CN" altLang="zh-CN" dirty="0"/>
              <a:t>运行程序，单击【笔】按钮，窗体中央出现一个矩形（见图</a:t>
            </a:r>
            <a:r>
              <a:rPr lang="en-US" altLang="zh-CN" dirty="0"/>
              <a:t>7.5</a:t>
            </a:r>
            <a:r>
              <a:rPr lang="zh-CN" altLang="zh-CN" dirty="0"/>
              <a:t>（</a:t>
            </a:r>
            <a:r>
              <a:rPr lang="en-US" altLang="zh-CN" dirty="0"/>
              <a:t>a</a:t>
            </a:r>
            <a:r>
              <a:rPr lang="zh-CN" altLang="zh-CN" dirty="0"/>
              <a:t>）），再单击【画刷】按钮，矩形被着上红色（见图</a:t>
            </a:r>
            <a:r>
              <a:rPr lang="en-US" altLang="zh-CN" dirty="0"/>
              <a:t>7.5</a:t>
            </a:r>
            <a:r>
              <a:rPr lang="zh-CN" altLang="zh-CN" dirty="0"/>
              <a:t>（</a:t>
            </a:r>
            <a:r>
              <a:rPr lang="en-US" altLang="zh-CN" dirty="0"/>
              <a:t>b</a:t>
            </a:r>
            <a:r>
              <a:rPr lang="zh-CN" altLang="zh-CN" dirty="0"/>
              <a:t>）），下面是运行前后的效果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30" y="2200446"/>
            <a:ext cx="3604437" cy="28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04" y="2188604"/>
            <a:ext cx="3615070" cy="288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079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57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3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241168" y="3397964"/>
            <a:ext cx="1978337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US" altLang="zh-CN" sz="2800" b="1" dirty="0"/>
              <a:t>GDI+</a:t>
            </a:r>
            <a:r>
              <a:rPr lang="zh-CN" altLang="zh-CN" sz="2800" b="1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62800283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114257" y="3397961"/>
            <a:ext cx="220093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US" altLang="zh-CN" sz="2800" b="1" dirty="0"/>
              <a:t>Graphics</a:t>
            </a:r>
            <a:r>
              <a:rPr lang="zh-CN" altLang="zh-CN" sz="2800" b="1" dirty="0"/>
              <a:t>类</a:t>
            </a:r>
          </a:p>
        </p:txBody>
      </p:sp>
      <p:sp>
        <p:nvSpPr>
          <p:cNvPr id="2" name="矩形 1"/>
          <p:cNvSpPr/>
          <p:nvPr/>
        </p:nvSpPr>
        <p:spPr>
          <a:xfrm>
            <a:off x="4327022" y="4009878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</a:t>
            </a:r>
            <a:r>
              <a:rPr lang="en-US" altLang="zh-CN" b="1" dirty="0">
                <a:solidFill>
                  <a:srgbClr val="0070C0"/>
                </a:solidFill>
              </a:rPr>
              <a:t>Paint</a:t>
            </a:r>
            <a:r>
              <a:rPr lang="zh-CN" altLang="zh-CN" b="1" dirty="0">
                <a:solidFill>
                  <a:srgbClr val="0070C0"/>
                </a:solidFill>
              </a:rPr>
              <a:t>事件</a:t>
            </a:r>
          </a:p>
        </p:txBody>
      </p:sp>
      <p:sp>
        <p:nvSpPr>
          <p:cNvPr id="3" name="矩形 2"/>
          <p:cNvSpPr/>
          <p:nvPr/>
        </p:nvSpPr>
        <p:spPr>
          <a:xfrm>
            <a:off x="6029765" y="4009878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</a:t>
            </a:r>
            <a:r>
              <a:rPr lang="en-US" altLang="zh-CN" b="1" dirty="0" err="1">
                <a:solidFill>
                  <a:srgbClr val="0070C0"/>
                </a:solidFill>
              </a:rPr>
              <a:t>CreateGraphics</a:t>
            </a:r>
            <a:r>
              <a:rPr lang="en-US" altLang="zh-CN" b="1" dirty="0">
                <a:solidFill>
                  <a:srgbClr val="0070C0"/>
                </a:solidFill>
              </a:rPr>
              <a:t>()</a:t>
            </a:r>
            <a:r>
              <a:rPr lang="zh-CN" altLang="zh-CN" b="1" dirty="0">
                <a:solidFill>
                  <a:srgbClr val="0070C0"/>
                </a:solidFill>
              </a:rPr>
              <a:t>方法</a:t>
            </a:r>
          </a:p>
        </p:txBody>
      </p:sp>
      <p:sp>
        <p:nvSpPr>
          <p:cNvPr id="4" name="矩形 3"/>
          <p:cNvSpPr/>
          <p:nvPr/>
        </p:nvSpPr>
        <p:spPr>
          <a:xfrm>
            <a:off x="4338489" y="4509609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3</a:t>
            </a:r>
            <a:r>
              <a:rPr lang="zh-CN" altLang="zh-CN" dirty="0">
                <a:solidFill>
                  <a:srgbClr val="0070C0"/>
                </a:solidFill>
              </a:rPr>
              <a:t>．</a:t>
            </a:r>
            <a:r>
              <a:rPr lang="en-US" altLang="zh-CN" b="1" dirty="0" err="1">
                <a:solidFill>
                  <a:srgbClr val="0070C0"/>
                </a:solidFill>
              </a:rPr>
              <a:t>Graphics.FromImage</a:t>
            </a:r>
            <a:r>
              <a:rPr lang="en-US" altLang="zh-CN" b="1" dirty="0">
                <a:solidFill>
                  <a:srgbClr val="0070C0"/>
                </a:solidFill>
              </a:rPr>
              <a:t>()</a:t>
            </a:r>
            <a:r>
              <a:rPr lang="zh-CN" altLang="zh-CN" dirty="0">
                <a:solidFill>
                  <a:srgbClr val="0070C0"/>
                </a:solidFill>
              </a:rPr>
              <a:t>方法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62467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</a:t>
            </a:r>
            <a:r>
              <a:rPr lang="en-US" altLang="zh-CN" sz="2800" b="1" dirty="0"/>
              <a:t>Paint</a:t>
            </a:r>
            <a:r>
              <a:rPr lang="zh-CN" altLang="zh-CN" sz="2800" b="1" dirty="0"/>
              <a:t>事件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521" y="1297172"/>
            <a:ext cx="966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在为窗体编写</a:t>
            </a:r>
            <a:r>
              <a:rPr lang="en-US" altLang="zh-CN" dirty="0"/>
              <a:t>Paint</a:t>
            </a:r>
            <a:r>
              <a:rPr lang="zh-CN" altLang="zh-CN" dirty="0"/>
              <a:t>事件处理程序时，图形对象作为一个</a:t>
            </a:r>
            <a:r>
              <a:rPr lang="en-US" altLang="zh-CN" dirty="0" err="1"/>
              <a:t>PaintEventArgs</a:t>
            </a:r>
            <a:r>
              <a:rPr lang="zh-CN" altLang="zh-CN" dirty="0"/>
              <a:t>类的实例提供。下面的代码引用</a:t>
            </a:r>
            <a:r>
              <a:rPr lang="en-US" altLang="zh-CN" dirty="0"/>
              <a:t>Paint</a:t>
            </a:r>
            <a:r>
              <a:rPr lang="zh-CN" altLang="zh-CN" dirty="0"/>
              <a:t>事件的</a:t>
            </a:r>
            <a:r>
              <a:rPr lang="en-US" altLang="zh-CN" dirty="0" err="1"/>
              <a:t>PaintEventArgs</a:t>
            </a:r>
            <a:r>
              <a:rPr lang="zh-CN" altLang="zh-CN" dirty="0"/>
              <a:t>中的</a:t>
            </a:r>
            <a:r>
              <a:rPr lang="en-US" altLang="zh-CN" dirty="0"/>
              <a:t>Graphics</a:t>
            </a:r>
            <a:r>
              <a:rPr lang="zh-CN" altLang="zh-CN" dirty="0"/>
              <a:t>对象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58679" y="1954090"/>
            <a:ext cx="8665535" cy="1940957"/>
          </a:xfrm>
          <a:prstGeom prst="roundRect">
            <a:avLst>
              <a:gd name="adj" fmla="val 8450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void Form1_Paint(object sender,  </a:t>
            </a:r>
            <a:r>
              <a:rPr lang="en-US" altLang="zh-CN" dirty="0" err="1"/>
              <a:t>System.Windows.Forms.PaintEventArgs</a:t>
            </a:r>
            <a:r>
              <a:rPr lang="en-US" altLang="zh-CN" dirty="0"/>
              <a:t> </a:t>
            </a:r>
            <a:r>
              <a:rPr lang="en-US" altLang="zh-CN" dirty="0" err="1"/>
              <a:t>pe</a:t>
            </a:r>
            <a:r>
              <a:rPr lang="en-US" altLang="zh-CN" dirty="0"/>
              <a:t>) 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	/*</a:t>
            </a:r>
            <a:r>
              <a:rPr lang="zh-CN" altLang="zh-CN" dirty="0"/>
              <a:t>声明图形对象并把它设置为</a:t>
            </a:r>
            <a:r>
              <a:rPr lang="en-US" altLang="zh-CN" dirty="0" err="1"/>
              <a:t>PaintEventArgs</a:t>
            </a:r>
            <a:r>
              <a:rPr lang="zh-CN" altLang="zh-CN" dirty="0"/>
              <a:t>事件提供的图形对象</a:t>
            </a:r>
            <a:r>
              <a:rPr lang="en-US" altLang="zh-CN" dirty="0"/>
              <a:t>*/</a:t>
            </a:r>
            <a:endParaRPr lang="zh-CN" altLang="zh-CN" dirty="0"/>
          </a:p>
          <a:p>
            <a:r>
              <a:rPr lang="en-US" altLang="zh-CN" dirty="0"/>
              <a:t>	Graphics g = </a:t>
            </a:r>
            <a:r>
              <a:rPr lang="en-US" altLang="zh-CN" dirty="0" err="1"/>
              <a:t>pe.Graphics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1315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</a:t>
            </a:r>
            <a:r>
              <a:rPr lang="en-US" altLang="zh-CN" sz="2800" b="1" dirty="0" err="1"/>
              <a:t>CreateGraphics</a:t>
            </a:r>
            <a:r>
              <a:rPr lang="en-US" altLang="zh-CN" sz="2800" b="1" dirty="0"/>
              <a:t>()</a:t>
            </a:r>
            <a:r>
              <a:rPr lang="zh-CN" altLang="zh-CN" sz="2800" b="1" dirty="0"/>
              <a:t>方法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6419" y="1616149"/>
            <a:ext cx="966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使用控件或窗体的</a:t>
            </a:r>
            <a:r>
              <a:rPr lang="en-US" altLang="zh-CN" dirty="0" err="1"/>
              <a:t>CreateGraphics</a:t>
            </a:r>
            <a:r>
              <a:rPr lang="en-US" altLang="zh-CN" dirty="0"/>
              <a:t>()</a:t>
            </a:r>
            <a:r>
              <a:rPr lang="zh-CN" altLang="zh-CN" dirty="0"/>
              <a:t>方法获取对</a:t>
            </a:r>
            <a:r>
              <a:rPr lang="en-US" altLang="zh-CN" dirty="0"/>
              <a:t>Graphics</a:t>
            </a:r>
            <a:r>
              <a:rPr lang="zh-CN" altLang="zh-CN" dirty="0"/>
              <a:t>对象的引用，该对象表示这个控件或窗体的绘图表面。</a:t>
            </a:r>
          </a:p>
          <a:p>
            <a:pPr indent="446088"/>
            <a:r>
              <a:rPr lang="zh-CN" altLang="zh-CN" b="1" dirty="0"/>
              <a:t>例如</a:t>
            </a:r>
            <a:r>
              <a:rPr lang="zh-CN" altLang="zh-CN" b="1" dirty="0" smtClean="0"/>
              <a:t>：</a:t>
            </a:r>
            <a:endParaRPr lang="zh-CN" altLang="zh-CN" b="1" dirty="0"/>
          </a:p>
        </p:txBody>
      </p:sp>
      <p:sp>
        <p:nvSpPr>
          <p:cNvPr id="4" name="圆角矩形 3"/>
          <p:cNvSpPr/>
          <p:nvPr/>
        </p:nvSpPr>
        <p:spPr>
          <a:xfrm>
            <a:off x="1740195" y="2539479"/>
            <a:ext cx="8956158" cy="64698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Graphics g;</a:t>
            </a:r>
            <a:endParaRPr lang="zh-CN" altLang="zh-CN" sz="1600" dirty="0"/>
          </a:p>
          <a:p>
            <a:r>
              <a:rPr lang="en-US" altLang="zh-CN" sz="1600" dirty="0"/>
              <a:t>g = </a:t>
            </a:r>
            <a:r>
              <a:rPr lang="en-US" altLang="zh-CN" sz="1600" dirty="0" err="1"/>
              <a:t>this.CreateGraphics</a:t>
            </a:r>
            <a:r>
              <a:rPr lang="en-US" altLang="zh-CN" sz="1600" dirty="0"/>
              <a:t>();	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把</a:t>
            </a:r>
            <a:r>
              <a:rPr lang="en-US" altLang="zh-CN" sz="1600" dirty="0"/>
              <a:t>g</a:t>
            </a:r>
            <a:r>
              <a:rPr lang="zh-CN" altLang="zh-CN" sz="1600" dirty="0"/>
              <a:t>设为一个图形对象，来表示控件或窗体的绘图平面</a:t>
            </a:r>
          </a:p>
        </p:txBody>
      </p:sp>
    </p:spTree>
    <p:extLst>
      <p:ext uri="{BB962C8B-B14F-4D97-AF65-F5344CB8AC3E}">
        <p14:creationId xmlns:p14="http://schemas.microsoft.com/office/powerpoint/2010/main" val="59270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</a:t>
            </a:r>
            <a:r>
              <a:rPr lang="en-US" altLang="zh-CN" sz="2800" b="1" dirty="0" err="1"/>
              <a:t>Graphics.FromImage</a:t>
            </a:r>
            <a:r>
              <a:rPr lang="en-US" altLang="zh-CN" sz="2800" b="1" dirty="0"/>
              <a:t>()</a:t>
            </a:r>
            <a:r>
              <a:rPr lang="zh-CN" altLang="zh-CN" sz="2800" b="1" dirty="0"/>
              <a:t>方法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9702" y="1541721"/>
            <a:ext cx="942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从</a:t>
            </a:r>
            <a:r>
              <a:rPr lang="en-US" altLang="zh-CN" dirty="0"/>
              <a:t>Image</a:t>
            </a:r>
            <a:r>
              <a:rPr lang="zh-CN" altLang="zh-CN" dirty="0"/>
              <a:t>类派生的任何对象创建图形对象，调用</a:t>
            </a:r>
            <a:r>
              <a:rPr lang="en-US" altLang="zh-CN" dirty="0" err="1"/>
              <a:t>Graphics.FromImage</a:t>
            </a:r>
            <a:r>
              <a:rPr lang="en-US" altLang="zh-CN" dirty="0"/>
              <a:t>()</a:t>
            </a:r>
            <a:r>
              <a:rPr lang="zh-CN" altLang="zh-CN" dirty="0"/>
              <a:t>方法即可。</a:t>
            </a:r>
          </a:p>
          <a:p>
            <a:r>
              <a:rPr lang="zh-CN" altLang="zh-CN" dirty="0"/>
              <a:t>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63749" y="2188052"/>
            <a:ext cx="9062484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Bitmap </a:t>
            </a:r>
            <a:r>
              <a:rPr lang="en-US" altLang="zh-CN" dirty="0" err="1"/>
              <a:t>myBitmap</a:t>
            </a:r>
            <a:r>
              <a:rPr lang="en-US" altLang="zh-CN" dirty="0"/>
              <a:t> = new Bitmap(@"C:\myPic.bmp");</a:t>
            </a:r>
            <a:endParaRPr lang="zh-CN" altLang="zh-CN" dirty="0"/>
          </a:p>
          <a:p>
            <a:r>
              <a:rPr lang="en-US" altLang="zh-CN" dirty="0"/>
              <a:t>Graphics g = </a:t>
            </a:r>
            <a:r>
              <a:rPr lang="en-US" altLang="zh-CN" dirty="0" err="1"/>
              <a:t>Graphics.FromImage</a:t>
            </a:r>
            <a:r>
              <a:rPr lang="en-US" altLang="zh-CN" dirty="0"/>
              <a:t>(</a:t>
            </a:r>
            <a:r>
              <a:rPr lang="en-US" altLang="zh-CN" dirty="0" err="1"/>
              <a:t>myBitmap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903768" y="3072809"/>
            <a:ext cx="993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</a:t>
            </a:r>
            <a:r>
              <a:rPr lang="en-US" altLang="zh-CN" dirty="0"/>
              <a:t>GDI+</a:t>
            </a:r>
            <a:r>
              <a:rPr lang="zh-CN" altLang="zh-CN" dirty="0"/>
              <a:t>中，一般使用“笔”和“画刷”对象配合</a:t>
            </a:r>
            <a:r>
              <a:rPr lang="en-US" altLang="zh-CN" dirty="0"/>
              <a:t>Graphics</a:t>
            </a:r>
            <a:r>
              <a:rPr lang="zh-CN" altLang="zh-CN" dirty="0"/>
              <a:t>类来呈现图形图像。</a:t>
            </a:r>
            <a:r>
              <a:rPr lang="en-US" altLang="zh-CN" dirty="0"/>
              <a:t>Graphics</a:t>
            </a:r>
            <a:r>
              <a:rPr lang="zh-CN" altLang="zh-CN" dirty="0"/>
              <a:t>类的常用属性和</a:t>
            </a:r>
            <a:r>
              <a:rPr lang="zh-CN" altLang="zh-CN" dirty="0">
                <a:hlinkClick r:id="rId2" action="ppaction://hlinkfile"/>
              </a:rPr>
              <a:t>方法分别如表</a:t>
            </a:r>
            <a:r>
              <a:rPr lang="en-US" altLang="zh-CN" dirty="0">
                <a:hlinkClick r:id="rId2" action="ppaction://hlinkfile"/>
              </a:rPr>
              <a:t>7.3</a:t>
            </a:r>
            <a:r>
              <a:rPr lang="zh-CN" altLang="zh-CN" dirty="0">
                <a:hlinkClick r:id="rId2" action="ppaction://hlinkfile"/>
              </a:rPr>
              <a:t>和表</a:t>
            </a:r>
            <a:r>
              <a:rPr lang="en-US" altLang="zh-CN" dirty="0">
                <a:hlinkClick r:id="rId2" action="ppaction://hlinkfile"/>
              </a:rPr>
              <a:t>7.4</a:t>
            </a:r>
            <a:r>
              <a:rPr lang="zh-CN" altLang="zh-CN" dirty="0">
                <a:hlinkClick r:id="rId2" action="ppaction://hlinkfile"/>
              </a:rPr>
              <a:t>所示</a:t>
            </a:r>
            <a:r>
              <a:rPr lang="zh-CN" altLang="zh-CN" dirty="0" smtClean="0">
                <a:hlinkClick r:id="rId2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75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2604012" y="1498184"/>
            <a:ext cx="7334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7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图形图像编程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7331312" y="3629224"/>
            <a:ext cx="2988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绘 制 图 形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349710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4699570" y="3397961"/>
            <a:ext cx="3274831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线条定位与选型</a:t>
            </a:r>
          </a:p>
        </p:txBody>
      </p:sp>
      <p:sp>
        <p:nvSpPr>
          <p:cNvPr id="2" name="矩形 1"/>
          <p:cNvSpPr/>
          <p:nvPr/>
        </p:nvSpPr>
        <p:spPr>
          <a:xfrm>
            <a:off x="3944234" y="4009878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．线条位置的确定</a:t>
            </a:r>
          </a:p>
        </p:txBody>
      </p:sp>
      <p:sp>
        <p:nvSpPr>
          <p:cNvPr id="3" name="矩形 2"/>
          <p:cNvSpPr/>
          <p:nvPr/>
        </p:nvSpPr>
        <p:spPr>
          <a:xfrm>
            <a:off x="6104687" y="4009878"/>
            <a:ext cx="2637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．线条外观和线型设置</a:t>
            </a:r>
          </a:p>
        </p:txBody>
      </p:sp>
    </p:spTree>
    <p:extLst>
      <p:ext uri="{BB962C8B-B14F-4D97-AF65-F5344CB8AC3E}">
        <p14:creationId xmlns:p14="http://schemas.microsoft.com/office/powerpoint/2010/main" val="128074478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．线条位置的确定</a:t>
            </a:r>
          </a:p>
        </p:txBody>
      </p:sp>
      <p:sp>
        <p:nvSpPr>
          <p:cNvPr id="3" name="矩形 2"/>
          <p:cNvSpPr/>
          <p:nvPr/>
        </p:nvSpPr>
        <p:spPr>
          <a:xfrm>
            <a:off x="1251096" y="1585379"/>
            <a:ext cx="9498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/>
              <a:t>绘制</a:t>
            </a:r>
            <a:r>
              <a:rPr lang="zh-CN" altLang="zh-CN" dirty="0"/>
              <a:t>线条用</a:t>
            </a:r>
            <a:r>
              <a:rPr lang="en-US" altLang="zh-CN" dirty="0"/>
              <a:t>Graphics</a:t>
            </a:r>
            <a:r>
              <a:rPr lang="zh-CN" altLang="zh-CN" dirty="0"/>
              <a:t>类的</a:t>
            </a:r>
            <a:r>
              <a:rPr lang="en-US" altLang="zh-CN" dirty="0" err="1"/>
              <a:t>DrawLine</a:t>
            </a:r>
            <a:r>
              <a:rPr lang="en-US" altLang="zh-CN" dirty="0"/>
              <a:t>()</a:t>
            </a:r>
            <a:r>
              <a:rPr lang="zh-CN" altLang="zh-CN" dirty="0"/>
              <a:t>方法，方法的各参数及说明如表</a:t>
            </a:r>
            <a:r>
              <a:rPr lang="en-US" altLang="zh-CN" dirty="0"/>
              <a:t>7.5</a:t>
            </a:r>
            <a:r>
              <a:rPr lang="zh-CN" altLang="zh-CN" dirty="0"/>
              <a:t>所示。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270951"/>
              </p:ext>
            </p:extLst>
          </p:nvPr>
        </p:nvGraphicFramePr>
        <p:xfrm>
          <a:off x="2945788" y="2173734"/>
          <a:ext cx="6109033" cy="2174982"/>
        </p:xfrm>
        <a:graphic>
          <a:graphicData uri="http://schemas.openxmlformats.org/drawingml/2006/table">
            <a:tbl>
              <a:tblPr firstRow="1" firstCol="1" bandRow="1"/>
              <a:tblGrid>
                <a:gridCol w="1417403"/>
                <a:gridCol w="4691630"/>
              </a:tblGrid>
              <a:tr h="36249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参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数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62497">
                <a:tc>
                  <a:txBody>
                    <a:bodyPr/>
                    <a:lstStyle/>
                    <a:p>
                      <a:pPr indent="48006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pen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确定线条的颜色、宽度和样式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97">
                <a:tc>
                  <a:txBody>
                    <a:bodyPr/>
                    <a:lstStyle/>
                    <a:p>
                      <a:pPr indent="48006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xl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第一个点的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97">
                <a:tc>
                  <a:txBody>
                    <a:bodyPr/>
                    <a:lstStyle/>
                    <a:p>
                      <a:pPr indent="48006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yl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第一个点的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97">
                <a:tc>
                  <a:txBody>
                    <a:bodyPr/>
                    <a:lstStyle/>
                    <a:p>
                      <a:pPr indent="48006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第二个点的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497">
                <a:tc>
                  <a:txBody>
                    <a:bodyPr/>
                    <a:lstStyle/>
                    <a:p>
                      <a:pPr indent="48006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y2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第二个点的</a:t>
                      </a: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551666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．线条位置的确定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7051" y="1562986"/>
            <a:ext cx="9803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该方法为可重载方法，它通过由</a:t>
            </a:r>
            <a:r>
              <a:rPr lang="en-US" altLang="zh-CN" dirty="0"/>
              <a:t>Point</a:t>
            </a:r>
            <a:r>
              <a:rPr lang="zh-CN" altLang="zh-CN" dirty="0"/>
              <a:t>结构或坐标对指定的两个点来定位一条线条，其常用格式有以下两种：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）绘制一条连接两个</a:t>
            </a:r>
            <a:r>
              <a:rPr lang="en-US" altLang="zh-CN" dirty="0"/>
              <a:t>Point</a:t>
            </a:r>
            <a:r>
              <a:rPr lang="zh-CN" altLang="zh-CN" dirty="0"/>
              <a:t>结构的线段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803990" y="2495822"/>
            <a:ext cx="8669079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g.DrawLine</a:t>
            </a:r>
            <a:r>
              <a:rPr lang="en-US" altLang="zh-CN" dirty="0"/>
              <a:t>(Pen </a:t>
            </a:r>
            <a:r>
              <a:rPr lang="en-US" altLang="zh-CN" dirty="0" err="1"/>
              <a:t>myPen,Point</a:t>
            </a:r>
            <a:r>
              <a:rPr lang="en-US" altLang="zh-CN" dirty="0"/>
              <a:t> pt1,Point pt2);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148314" y="3241106"/>
            <a:ext cx="9622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其中笔对象</a:t>
            </a:r>
            <a:r>
              <a:rPr lang="en-US" altLang="zh-CN" dirty="0" err="1"/>
              <a:t>myPen</a:t>
            </a:r>
            <a:r>
              <a:rPr lang="zh-CN" altLang="zh-CN" dirty="0"/>
              <a:t>确定线条的颜色、宽度和样式。</a:t>
            </a:r>
            <a:r>
              <a:rPr lang="en-US" altLang="zh-CN" dirty="0" err="1"/>
              <a:t>ptl</a:t>
            </a:r>
            <a:r>
              <a:rPr lang="zh-CN" altLang="zh-CN" dirty="0"/>
              <a:t>是</a:t>
            </a:r>
            <a:r>
              <a:rPr lang="en-US" altLang="zh-CN" dirty="0"/>
              <a:t>Point</a:t>
            </a:r>
            <a:r>
              <a:rPr lang="zh-CN" altLang="zh-CN" dirty="0"/>
              <a:t>结构，它表示要连接的一个点；</a:t>
            </a:r>
            <a:r>
              <a:rPr lang="en-US" altLang="zh-CN" dirty="0"/>
              <a:t>pt2</a:t>
            </a:r>
            <a:r>
              <a:rPr lang="zh-CN" altLang="zh-CN" dirty="0"/>
              <a:t>也是</a:t>
            </a:r>
            <a:r>
              <a:rPr lang="en-US" altLang="zh-CN" dirty="0"/>
              <a:t>Point</a:t>
            </a:r>
            <a:r>
              <a:rPr lang="zh-CN" altLang="zh-CN" dirty="0"/>
              <a:t>结构，表示要连接的另一个点。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）绘制一条连接由坐标对指定的两个点的线段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803989" y="4164436"/>
            <a:ext cx="8669079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g.DrawLine</a:t>
            </a:r>
            <a:r>
              <a:rPr lang="en-US" altLang="zh-CN" dirty="0"/>
              <a:t>(Pen </a:t>
            </a:r>
            <a:r>
              <a:rPr lang="en-US" altLang="zh-CN" dirty="0" err="1"/>
              <a:t>myPen,int</a:t>
            </a:r>
            <a:r>
              <a:rPr lang="en-US" altLang="zh-CN" dirty="0"/>
              <a:t> x1,int y1,int x2,int y2);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82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．线条位置的确定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2112" y="1605516"/>
            <a:ext cx="96649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 </a:t>
            </a:r>
            <a:r>
              <a:rPr lang="en-US" altLang="zh-CN" b="1" dirty="0"/>
              <a:t>7.3</a:t>
            </a:r>
            <a:r>
              <a:rPr lang="zh-CN" altLang="zh-CN" dirty="0"/>
              <a:t>】 设计</a:t>
            </a:r>
            <a:r>
              <a:rPr lang="en-US" altLang="zh-CN" dirty="0" err="1"/>
              <a:t>WinForm</a:t>
            </a:r>
            <a:r>
              <a:rPr lang="zh-CN" altLang="zh-CN" dirty="0"/>
              <a:t>应用程序，使用以上两种方法绘制不同指向方位的线条。</a:t>
            </a:r>
          </a:p>
          <a:p>
            <a:pPr indent="446088"/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的设计视图中将此窗体调整到适当的大小，并将</a:t>
            </a:r>
            <a:r>
              <a:rPr lang="en-US" altLang="zh-CN" dirty="0"/>
              <a:t>Text</a:t>
            </a:r>
            <a:r>
              <a:rPr lang="zh-CN" altLang="zh-CN" dirty="0"/>
              <a:t>属性设为“不同指向方位的直线”。从工具箱中拖曳</a:t>
            </a:r>
            <a:r>
              <a:rPr lang="en-US" altLang="zh-CN" dirty="0"/>
              <a:t>3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控件到窗体中。控件</a:t>
            </a:r>
            <a:r>
              <a:rPr lang="en-US" altLang="zh-CN" dirty="0"/>
              <a:t>button1</a:t>
            </a:r>
            <a:r>
              <a:rPr lang="zh-CN" altLang="zh-CN" dirty="0"/>
              <a:t>、</a:t>
            </a:r>
            <a:r>
              <a:rPr lang="en-US" altLang="zh-CN" dirty="0"/>
              <a:t>button2</a:t>
            </a:r>
            <a:r>
              <a:rPr lang="zh-CN" altLang="zh-CN" dirty="0"/>
              <a:t>和</a:t>
            </a:r>
            <a:r>
              <a:rPr lang="en-US" altLang="zh-CN" dirty="0"/>
              <a:t>button3</a:t>
            </a:r>
            <a:r>
              <a:rPr lang="zh-CN" altLang="zh-CN" dirty="0"/>
              <a:t>的</a:t>
            </a:r>
            <a:r>
              <a:rPr lang="en-US" altLang="zh-CN" dirty="0"/>
              <a:t>Text</a:t>
            </a:r>
            <a:r>
              <a:rPr lang="zh-CN" altLang="zh-CN" dirty="0"/>
              <a:t>属性分别设置为“画横线”、“画竖线”和“画斜线”，为这</a:t>
            </a:r>
            <a:r>
              <a:rPr lang="en-US" altLang="zh-CN" dirty="0">
                <a:hlinkClick r:id="rId2" action="ppaction://hlinkfile"/>
              </a:rPr>
              <a:t>3</a:t>
            </a:r>
            <a:r>
              <a:rPr lang="zh-CN" altLang="zh-CN" dirty="0">
                <a:hlinkClick r:id="rId2" action="ppaction://hlinkfile"/>
              </a:rPr>
              <a:t>个按钮编写事件</a:t>
            </a:r>
            <a:r>
              <a:rPr lang="zh-CN" altLang="zh-CN" dirty="0" smtClean="0">
                <a:hlinkClick r:id="rId2" action="ppaction://hlinkfile"/>
              </a:rPr>
              <a:t>代码所示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  <a:p>
            <a:pPr indent="446088"/>
            <a:r>
              <a:rPr lang="zh-CN" altLang="zh-CN" dirty="0"/>
              <a:t>运行程序，分别单击【画横线】、【画竖线】和【画斜线】按钮，运行结果如图</a:t>
            </a:r>
            <a:r>
              <a:rPr lang="en-US" altLang="zh-CN" dirty="0"/>
              <a:t>7.6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565" y="3484267"/>
            <a:ext cx="4082016" cy="227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092998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/>
              <a:t>2</a:t>
            </a:r>
            <a:r>
              <a:rPr lang="zh-CN" altLang="zh-CN" sz="2800" b="1" dirty="0"/>
              <a:t>．线条外观和线型设置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6299" y="1541721"/>
            <a:ext cx="10026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dirty="0"/>
              <a:t> </a:t>
            </a:r>
            <a:r>
              <a:rPr lang="en-US" altLang="zh-CN" b="1" dirty="0"/>
              <a:t>7.4</a:t>
            </a:r>
            <a:r>
              <a:rPr lang="zh-CN" altLang="zh-CN" dirty="0"/>
              <a:t>】 在窗体上绘制不同线型外观的</a:t>
            </a:r>
            <a:r>
              <a:rPr lang="en-US" altLang="zh-CN" dirty="0"/>
              <a:t>  </a:t>
            </a:r>
            <a:r>
              <a:rPr lang="zh-CN" altLang="zh-CN" dirty="0"/>
              <a:t>线条。</a:t>
            </a:r>
          </a:p>
          <a:p>
            <a:pPr indent="446088"/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的设计视图中将此窗体调整到适当的大小，并将</a:t>
            </a:r>
            <a:r>
              <a:rPr lang="en-US" altLang="zh-CN" dirty="0"/>
              <a:t>Text</a:t>
            </a:r>
            <a:r>
              <a:rPr lang="zh-CN" altLang="zh-CN" dirty="0"/>
              <a:t>属性设为“不同线型外观的线条”。</a:t>
            </a:r>
          </a:p>
          <a:p>
            <a:pPr indent="446088"/>
            <a:r>
              <a:rPr lang="zh-CN" altLang="zh-CN" dirty="0">
                <a:hlinkClick r:id="rId2" action="ppaction://hlinkfile"/>
              </a:rPr>
              <a:t>为窗体编写</a:t>
            </a:r>
            <a:r>
              <a:rPr lang="en-US" altLang="zh-CN" dirty="0">
                <a:hlinkClick r:id="rId2" action="ppaction://hlinkfile"/>
              </a:rPr>
              <a:t>Paint</a:t>
            </a:r>
            <a:r>
              <a:rPr lang="zh-CN" altLang="zh-CN" dirty="0">
                <a:hlinkClick r:id="rId2" action="ppaction://hlinkfile"/>
              </a:rPr>
              <a:t>事件</a:t>
            </a:r>
            <a:r>
              <a:rPr lang="zh-CN" altLang="zh-CN" dirty="0" smtClean="0">
                <a:hlinkClick r:id="rId2" action="ppaction://hlinkfile"/>
              </a:rPr>
              <a:t>处理程序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  <a:p>
            <a:pPr indent="446088"/>
            <a:r>
              <a:rPr lang="zh-CN" altLang="zh-CN" dirty="0"/>
              <a:t>程序运行结果如图</a:t>
            </a:r>
            <a:r>
              <a:rPr lang="en-US" altLang="zh-CN" dirty="0"/>
              <a:t>7.7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853" y="3141700"/>
            <a:ext cx="3837910" cy="264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80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GDI+</a:t>
            </a:r>
            <a:r>
              <a:rPr lang="zh-CN" altLang="zh-CN" sz="2800" b="1" dirty="0"/>
              <a:t>简介　</a:t>
            </a:r>
          </a:p>
        </p:txBody>
      </p:sp>
      <p:grpSp>
        <p:nvGrpSpPr>
          <p:cNvPr id="54" name="Group 38"/>
          <p:cNvGrpSpPr/>
          <p:nvPr/>
        </p:nvGrpSpPr>
        <p:grpSpPr bwMode="auto">
          <a:xfrm>
            <a:off x="7141605" y="2072159"/>
            <a:ext cx="1004819" cy="300016"/>
            <a:chOff x="7244862" y="2564012"/>
            <a:chExt cx="1005315" cy="299674"/>
          </a:xfrm>
        </p:grpSpPr>
        <p:cxnSp>
          <p:nvCxnSpPr>
            <p:cNvPr id="55" name="Straight Connector 39"/>
            <p:cNvCxnSpPr/>
            <p:nvPr/>
          </p:nvCxnSpPr>
          <p:spPr>
            <a:xfrm flipV="1">
              <a:off x="7244862" y="2564012"/>
              <a:ext cx="393867" cy="299674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40"/>
            <p:cNvCxnSpPr/>
            <p:nvPr/>
          </p:nvCxnSpPr>
          <p:spPr>
            <a:xfrm>
              <a:off x="7643494" y="2564012"/>
              <a:ext cx="606683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41"/>
          <p:cNvGrpSpPr/>
          <p:nvPr/>
        </p:nvGrpSpPr>
        <p:grpSpPr bwMode="auto">
          <a:xfrm flipH="1">
            <a:off x="3830307" y="2072159"/>
            <a:ext cx="1004819" cy="300016"/>
            <a:chOff x="7244862" y="2564012"/>
            <a:chExt cx="1005315" cy="299674"/>
          </a:xfrm>
        </p:grpSpPr>
        <p:cxnSp>
          <p:nvCxnSpPr>
            <p:cNvPr id="58" name="Straight Connector 42"/>
            <p:cNvCxnSpPr/>
            <p:nvPr/>
          </p:nvCxnSpPr>
          <p:spPr>
            <a:xfrm flipV="1">
              <a:off x="7244862" y="2564012"/>
              <a:ext cx="393867" cy="299674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43"/>
            <p:cNvCxnSpPr/>
            <p:nvPr/>
          </p:nvCxnSpPr>
          <p:spPr>
            <a:xfrm>
              <a:off x="7643494" y="2564012"/>
              <a:ext cx="606683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44"/>
          <p:cNvGrpSpPr/>
          <p:nvPr/>
        </p:nvGrpSpPr>
        <p:grpSpPr bwMode="auto">
          <a:xfrm rot="1354404" flipV="1">
            <a:off x="6347909" y="4007189"/>
            <a:ext cx="1004819" cy="300017"/>
            <a:chOff x="7244862" y="2564012"/>
            <a:chExt cx="1005315" cy="299674"/>
          </a:xfrm>
        </p:grpSpPr>
        <p:cxnSp>
          <p:nvCxnSpPr>
            <p:cNvPr id="61" name="Straight Connector 45"/>
            <p:cNvCxnSpPr/>
            <p:nvPr/>
          </p:nvCxnSpPr>
          <p:spPr>
            <a:xfrm flipV="1">
              <a:off x="7242482" y="2566640"/>
              <a:ext cx="393867" cy="299674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46"/>
            <p:cNvCxnSpPr/>
            <p:nvPr/>
          </p:nvCxnSpPr>
          <p:spPr>
            <a:xfrm>
              <a:off x="7642153" y="2566779"/>
              <a:ext cx="606683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47"/>
          <p:cNvGrpSpPr/>
          <p:nvPr/>
        </p:nvGrpSpPr>
        <p:grpSpPr bwMode="auto">
          <a:xfrm rot="-1354404" flipH="1" flipV="1">
            <a:off x="4643051" y="4007189"/>
            <a:ext cx="1004819" cy="300017"/>
            <a:chOff x="7244862" y="2564012"/>
            <a:chExt cx="1005315" cy="299674"/>
          </a:xfrm>
        </p:grpSpPr>
        <p:cxnSp>
          <p:nvCxnSpPr>
            <p:cNvPr id="64" name="Straight Connector 48"/>
            <p:cNvCxnSpPr/>
            <p:nvPr/>
          </p:nvCxnSpPr>
          <p:spPr>
            <a:xfrm flipV="1">
              <a:off x="7245168" y="2564320"/>
              <a:ext cx="393867" cy="299674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ash"/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9"/>
            <p:cNvCxnSpPr/>
            <p:nvPr/>
          </p:nvCxnSpPr>
          <p:spPr>
            <a:xfrm>
              <a:off x="7646305" y="2565069"/>
              <a:ext cx="606683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ash"/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1"/>
          <p:cNvGrpSpPr/>
          <p:nvPr/>
        </p:nvGrpSpPr>
        <p:grpSpPr bwMode="auto">
          <a:xfrm>
            <a:off x="4017620" y="1765794"/>
            <a:ext cx="3939904" cy="3838311"/>
            <a:chOff x="4121518" y="1915221"/>
            <a:chExt cx="3939219" cy="3837413"/>
          </a:xfrm>
        </p:grpSpPr>
        <p:grpSp>
          <p:nvGrpSpPr>
            <p:cNvPr id="67" name="Group 52"/>
            <p:cNvGrpSpPr/>
            <p:nvPr/>
          </p:nvGrpSpPr>
          <p:grpSpPr bwMode="auto">
            <a:xfrm>
              <a:off x="4121518" y="1915221"/>
              <a:ext cx="3939219" cy="3837413"/>
              <a:chOff x="3160707" y="1634350"/>
              <a:chExt cx="2825746" cy="2752719"/>
            </a:xfrm>
          </p:grpSpPr>
          <p:sp>
            <p:nvSpPr>
              <p:cNvPr id="72" name="Freeform 5"/>
              <p:cNvSpPr>
                <a:spLocks noEditPoints="1"/>
              </p:cNvSpPr>
              <p:nvPr/>
            </p:nvSpPr>
            <p:spPr bwMode="auto">
              <a:xfrm>
                <a:off x="3160707" y="1912126"/>
                <a:ext cx="1180620" cy="1243163"/>
              </a:xfrm>
              <a:custGeom>
                <a:avLst/>
                <a:gdLst/>
                <a:ahLst/>
                <a:cxnLst>
                  <a:cxn ang="0">
                    <a:pos x="85" y="294"/>
                  </a:cxn>
                  <a:cxn ang="0">
                    <a:pos x="0" y="330"/>
                  </a:cxn>
                  <a:cxn ang="0">
                    <a:pos x="314" y="0"/>
                  </a:cxn>
                  <a:cxn ang="0">
                    <a:pos x="167" y="327"/>
                  </a:cxn>
                  <a:cxn ang="0">
                    <a:pos x="85" y="294"/>
                  </a:cxn>
                  <a:cxn ang="0">
                    <a:pos x="85" y="294"/>
                  </a:cxn>
                  <a:cxn ang="0">
                    <a:pos x="85" y="294"/>
                  </a:cxn>
                </a:cxnLst>
                <a:rect l="0" t="0" r="r" b="b"/>
                <a:pathLst>
                  <a:path w="314" h="330">
                    <a:moveTo>
                      <a:pt x="85" y="294"/>
                    </a:moveTo>
                    <a:cubicBezTo>
                      <a:pt x="52" y="294"/>
                      <a:pt x="21" y="307"/>
                      <a:pt x="0" y="330"/>
                    </a:cubicBezTo>
                    <a:cubicBezTo>
                      <a:pt x="19" y="162"/>
                      <a:pt x="149" y="27"/>
                      <a:pt x="314" y="0"/>
                    </a:cubicBezTo>
                    <a:cubicBezTo>
                      <a:pt x="176" y="99"/>
                      <a:pt x="167" y="274"/>
                      <a:pt x="167" y="327"/>
                    </a:cubicBezTo>
                    <a:cubicBezTo>
                      <a:pt x="146" y="306"/>
                      <a:pt x="116" y="294"/>
                      <a:pt x="85" y="294"/>
                    </a:cubicBezTo>
                    <a:close/>
                    <a:moveTo>
                      <a:pt x="85" y="294"/>
                    </a:moveTo>
                    <a:cubicBezTo>
                      <a:pt x="85" y="294"/>
                      <a:pt x="85" y="294"/>
                      <a:pt x="85" y="294"/>
                    </a:cubicBezTo>
                  </a:path>
                </a:pathLst>
              </a:custGeom>
              <a:solidFill>
                <a:srgbClr val="A8828A"/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13765">
                  <a:defRPr/>
                </a:pPr>
                <a:endParaRPr lang="en-US" sz="1705" dirty="0">
                  <a:solidFill>
                    <a:srgbClr val="63282E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73" name="Freeform 6"/>
              <p:cNvSpPr>
                <a:spLocks noEditPoints="1"/>
              </p:cNvSpPr>
              <p:nvPr/>
            </p:nvSpPr>
            <p:spPr bwMode="auto">
              <a:xfrm>
                <a:off x="3885929" y="1916680"/>
                <a:ext cx="636419" cy="1238610"/>
              </a:xfrm>
              <a:custGeom>
                <a:avLst/>
                <a:gdLst/>
                <a:ahLst/>
                <a:cxnLst>
                  <a:cxn ang="0">
                    <a:pos x="84" y="293"/>
                  </a:cxn>
                  <a:cxn ang="0">
                    <a:pos x="1" y="327"/>
                  </a:cxn>
                  <a:cxn ang="0">
                    <a:pos x="169" y="0"/>
                  </a:cxn>
                  <a:cxn ang="0">
                    <a:pos x="169" y="329"/>
                  </a:cxn>
                  <a:cxn ang="0">
                    <a:pos x="84" y="293"/>
                  </a:cxn>
                  <a:cxn ang="0">
                    <a:pos x="84" y="293"/>
                  </a:cxn>
                  <a:cxn ang="0">
                    <a:pos x="84" y="293"/>
                  </a:cxn>
                </a:cxnLst>
                <a:rect l="0" t="0" r="r" b="b"/>
                <a:pathLst>
                  <a:path w="169" h="329">
                    <a:moveTo>
                      <a:pt x="84" y="293"/>
                    </a:moveTo>
                    <a:cubicBezTo>
                      <a:pt x="52" y="293"/>
                      <a:pt x="22" y="306"/>
                      <a:pt x="1" y="327"/>
                    </a:cubicBezTo>
                    <a:cubicBezTo>
                      <a:pt x="0" y="276"/>
                      <a:pt x="8" y="87"/>
                      <a:pt x="169" y="0"/>
                    </a:cubicBezTo>
                    <a:cubicBezTo>
                      <a:pt x="169" y="329"/>
                      <a:pt x="169" y="329"/>
                      <a:pt x="169" y="329"/>
                    </a:cubicBezTo>
                    <a:cubicBezTo>
                      <a:pt x="147" y="306"/>
                      <a:pt x="117" y="293"/>
                      <a:pt x="84" y="293"/>
                    </a:cubicBezTo>
                    <a:close/>
                    <a:moveTo>
                      <a:pt x="84" y="293"/>
                    </a:moveTo>
                    <a:cubicBezTo>
                      <a:pt x="84" y="293"/>
                      <a:pt x="84" y="293"/>
                      <a:pt x="84" y="293"/>
                    </a:cubicBezTo>
                  </a:path>
                </a:pathLst>
              </a:custGeom>
              <a:solidFill>
                <a:srgbClr val="D8816A"/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13765">
                  <a:defRPr/>
                </a:pPr>
                <a:endParaRPr lang="en-US" sz="1705" dirty="0">
                  <a:solidFill>
                    <a:srgbClr val="63282E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74" name="Freeform 7"/>
              <p:cNvSpPr>
                <a:spLocks noEditPoints="1"/>
              </p:cNvSpPr>
              <p:nvPr/>
            </p:nvSpPr>
            <p:spPr bwMode="auto">
              <a:xfrm>
                <a:off x="4621397" y="1916680"/>
                <a:ext cx="635281" cy="1238610"/>
              </a:xfrm>
              <a:custGeom>
                <a:avLst/>
                <a:gdLst/>
                <a:ahLst/>
                <a:cxnLst>
                  <a:cxn ang="0">
                    <a:pos x="85" y="293"/>
                  </a:cxn>
                  <a:cxn ang="0">
                    <a:pos x="0" y="329"/>
                  </a:cxn>
                  <a:cxn ang="0">
                    <a:pos x="0" y="0"/>
                  </a:cxn>
                  <a:cxn ang="0">
                    <a:pos x="168" y="327"/>
                  </a:cxn>
                  <a:cxn ang="0">
                    <a:pos x="85" y="293"/>
                  </a:cxn>
                  <a:cxn ang="0">
                    <a:pos x="85" y="293"/>
                  </a:cxn>
                  <a:cxn ang="0">
                    <a:pos x="85" y="293"/>
                  </a:cxn>
                </a:cxnLst>
                <a:rect l="0" t="0" r="r" b="b"/>
                <a:pathLst>
                  <a:path w="169" h="329">
                    <a:moveTo>
                      <a:pt x="85" y="293"/>
                    </a:moveTo>
                    <a:cubicBezTo>
                      <a:pt x="52" y="293"/>
                      <a:pt x="22" y="306"/>
                      <a:pt x="0" y="3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1" y="87"/>
                      <a:pt x="169" y="276"/>
                      <a:pt x="168" y="327"/>
                    </a:cubicBezTo>
                    <a:cubicBezTo>
                      <a:pt x="146" y="306"/>
                      <a:pt x="116" y="293"/>
                      <a:pt x="85" y="293"/>
                    </a:cubicBezTo>
                    <a:close/>
                    <a:moveTo>
                      <a:pt x="85" y="293"/>
                    </a:moveTo>
                    <a:cubicBezTo>
                      <a:pt x="85" y="293"/>
                      <a:pt x="85" y="293"/>
                      <a:pt x="85" y="293"/>
                    </a:cubicBezTo>
                  </a:path>
                </a:pathLst>
              </a:custGeom>
              <a:solidFill>
                <a:srgbClr val="A8828A"/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13765">
                  <a:defRPr/>
                </a:pPr>
                <a:endParaRPr lang="en-US" sz="1705" dirty="0">
                  <a:solidFill>
                    <a:srgbClr val="63282E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118" name="Freeform 8"/>
              <p:cNvSpPr>
                <a:spLocks noEditPoints="1"/>
              </p:cNvSpPr>
              <p:nvPr/>
            </p:nvSpPr>
            <p:spPr bwMode="auto">
              <a:xfrm>
                <a:off x="4797864" y="1912126"/>
                <a:ext cx="1188589" cy="1251133"/>
              </a:xfrm>
              <a:custGeom>
                <a:avLst/>
                <a:gdLst/>
                <a:ahLst/>
                <a:cxnLst>
                  <a:cxn ang="0">
                    <a:pos x="229" y="294"/>
                  </a:cxn>
                  <a:cxn ang="0">
                    <a:pos x="147" y="327"/>
                  </a:cxn>
                  <a:cxn ang="0">
                    <a:pos x="0" y="0"/>
                  </a:cxn>
                  <a:cxn ang="0">
                    <a:pos x="316" y="332"/>
                  </a:cxn>
                  <a:cxn ang="0">
                    <a:pos x="229" y="294"/>
                  </a:cxn>
                  <a:cxn ang="0">
                    <a:pos x="229" y="294"/>
                  </a:cxn>
                  <a:cxn ang="0">
                    <a:pos x="229" y="294"/>
                  </a:cxn>
                </a:cxnLst>
                <a:rect l="0" t="0" r="r" b="b"/>
                <a:pathLst>
                  <a:path w="316" h="332">
                    <a:moveTo>
                      <a:pt x="229" y="294"/>
                    </a:moveTo>
                    <a:cubicBezTo>
                      <a:pt x="198" y="294"/>
                      <a:pt x="169" y="306"/>
                      <a:pt x="147" y="327"/>
                    </a:cubicBezTo>
                    <a:cubicBezTo>
                      <a:pt x="148" y="274"/>
                      <a:pt x="138" y="99"/>
                      <a:pt x="0" y="0"/>
                    </a:cubicBezTo>
                    <a:cubicBezTo>
                      <a:pt x="167" y="26"/>
                      <a:pt x="298" y="162"/>
                      <a:pt x="316" y="332"/>
                    </a:cubicBezTo>
                    <a:cubicBezTo>
                      <a:pt x="295" y="308"/>
                      <a:pt x="263" y="294"/>
                      <a:pt x="229" y="294"/>
                    </a:cubicBezTo>
                    <a:close/>
                    <a:moveTo>
                      <a:pt x="229" y="294"/>
                    </a:moveTo>
                    <a:cubicBezTo>
                      <a:pt x="229" y="294"/>
                      <a:pt x="229" y="294"/>
                      <a:pt x="229" y="294"/>
                    </a:cubicBezTo>
                  </a:path>
                </a:pathLst>
              </a:custGeom>
              <a:solidFill>
                <a:srgbClr val="D8816A"/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13765">
                  <a:defRPr/>
                </a:pPr>
                <a:endParaRPr lang="en-US" sz="1705" dirty="0">
                  <a:solidFill>
                    <a:srgbClr val="63282E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119" name="Freeform 9"/>
              <p:cNvSpPr>
                <a:spLocks noEditPoints="1"/>
              </p:cNvSpPr>
              <p:nvPr/>
            </p:nvSpPr>
            <p:spPr bwMode="auto">
              <a:xfrm>
                <a:off x="4522348" y="3336300"/>
                <a:ext cx="494107" cy="1050769"/>
              </a:xfrm>
              <a:custGeom>
                <a:avLst/>
                <a:gdLst/>
                <a:ahLst/>
                <a:cxnLst>
                  <a:cxn ang="0">
                    <a:pos x="13" y="7"/>
                  </a:cxn>
                  <a:cxn ang="0">
                    <a:pos x="0" y="0"/>
                  </a:cxn>
                  <a:cxn ang="0">
                    <a:pos x="0" y="214"/>
                  </a:cxn>
                  <a:cxn ang="0">
                    <a:pos x="2" y="219"/>
                  </a:cxn>
                  <a:cxn ang="0">
                    <a:pos x="66" y="279"/>
                  </a:cxn>
                  <a:cxn ang="0">
                    <a:pos x="131" y="214"/>
                  </a:cxn>
                  <a:cxn ang="0">
                    <a:pos x="118" y="201"/>
                  </a:cxn>
                  <a:cxn ang="0">
                    <a:pos x="105" y="214"/>
                  </a:cxn>
                  <a:cxn ang="0">
                    <a:pos x="66" y="253"/>
                  </a:cxn>
                  <a:cxn ang="0">
                    <a:pos x="27" y="214"/>
                  </a:cxn>
                  <a:cxn ang="0">
                    <a:pos x="26" y="211"/>
                  </a:cxn>
                  <a:cxn ang="0">
                    <a:pos x="26" y="0"/>
                  </a:cxn>
                  <a:cxn ang="0">
                    <a:pos x="13" y="7"/>
                  </a:cxn>
                  <a:cxn ang="0">
                    <a:pos x="13" y="7"/>
                  </a:cxn>
                  <a:cxn ang="0">
                    <a:pos x="13" y="7"/>
                  </a:cxn>
                </a:cxnLst>
                <a:rect l="0" t="0" r="r" b="b"/>
                <a:pathLst>
                  <a:path w="131" h="279">
                    <a:moveTo>
                      <a:pt x="13" y="7"/>
                    </a:moveTo>
                    <a:cubicBezTo>
                      <a:pt x="8" y="7"/>
                      <a:pt x="3" y="4"/>
                      <a:pt x="0" y="0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6"/>
                      <a:pt x="1" y="218"/>
                      <a:pt x="2" y="219"/>
                    </a:cubicBezTo>
                    <a:cubicBezTo>
                      <a:pt x="4" y="253"/>
                      <a:pt x="32" y="279"/>
                      <a:pt x="66" y="279"/>
                    </a:cubicBezTo>
                    <a:cubicBezTo>
                      <a:pt x="102" y="279"/>
                      <a:pt x="131" y="250"/>
                      <a:pt x="131" y="214"/>
                    </a:cubicBezTo>
                    <a:cubicBezTo>
                      <a:pt x="131" y="207"/>
                      <a:pt x="126" y="201"/>
                      <a:pt x="118" y="201"/>
                    </a:cubicBezTo>
                    <a:cubicBezTo>
                      <a:pt x="111" y="201"/>
                      <a:pt x="105" y="207"/>
                      <a:pt x="105" y="214"/>
                    </a:cubicBezTo>
                    <a:cubicBezTo>
                      <a:pt x="105" y="236"/>
                      <a:pt x="88" y="253"/>
                      <a:pt x="66" y="253"/>
                    </a:cubicBezTo>
                    <a:cubicBezTo>
                      <a:pt x="45" y="253"/>
                      <a:pt x="27" y="236"/>
                      <a:pt x="27" y="214"/>
                    </a:cubicBezTo>
                    <a:cubicBezTo>
                      <a:pt x="27" y="213"/>
                      <a:pt x="27" y="212"/>
                      <a:pt x="26" y="21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4" y="4"/>
                      <a:pt x="19" y="7"/>
                      <a:pt x="13" y="7"/>
                    </a:cubicBezTo>
                    <a:close/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  <a:effectLst/>
            </p:spPr>
            <p:txBody>
              <a:bodyPr/>
              <a:lstStyle/>
              <a:p>
                <a:pPr defTabSz="913765">
                  <a:defRPr/>
                </a:pPr>
                <a:endParaRPr lang="en-US" sz="1705" dirty="0">
                  <a:solidFill>
                    <a:srgbClr val="63282E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  <p:sp>
            <p:nvSpPr>
              <p:cNvPr id="120" name="Freeform 10"/>
              <p:cNvSpPr>
                <a:spLocks noEditPoints="1"/>
              </p:cNvSpPr>
              <p:nvPr/>
            </p:nvSpPr>
            <p:spPr bwMode="auto">
              <a:xfrm>
                <a:off x="4522348" y="1634350"/>
                <a:ext cx="99049" cy="198086"/>
              </a:xfrm>
              <a:custGeom>
                <a:avLst/>
                <a:gdLst/>
                <a:ahLst/>
                <a:cxnLst>
                  <a:cxn ang="0">
                    <a:pos x="26" y="52"/>
                  </a:cxn>
                  <a:cxn ang="0">
                    <a:pos x="26" y="13"/>
                  </a:cxn>
                  <a:cxn ang="0">
                    <a:pos x="13" y="0"/>
                  </a:cxn>
                  <a:cxn ang="0">
                    <a:pos x="0" y="13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26" y="53"/>
                  </a:cxn>
                  <a:cxn ang="0">
                    <a:pos x="26" y="52"/>
                  </a:cxn>
                  <a:cxn ang="0">
                    <a:pos x="26" y="52"/>
                  </a:cxn>
                  <a:cxn ang="0">
                    <a:pos x="26" y="52"/>
                  </a:cxn>
                </a:cxnLst>
                <a:rect l="0" t="0" r="r" b="b"/>
                <a:pathLst>
                  <a:path w="26" h="53">
                    <a:moveTo>
                      <a:pt x="26" y="5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lose/>
                    <a:moveTo>
                      <a:pt x="26" y="52"/>
                    </a:moveTo>
                    <a:cubicBezTo>
                      <a:pt x="26" y="52"/>
                      <a:pt x="26" y="52"/>
                      <a:pt x="26" y="52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txBody>
              <a:bodyPr/>
              <a:lstStyle/>
              <a:p>
                <a:pPr defTabSz="913765">
                  <a:defRPr/>
                </a:pPr>
                <a:endParaRPr lang="en-US" sz="1705" dirty="0">
                  <a:solidFill>
                    <a:srgbClr val="63282E"/>
                  </a:solidFill>
                  <a:latin typeface="Arial" panose="020B0604020202020204" pitchFamily="34" charset="0"/>
                  <a:ea typeface="微软雅黑" panose="020B0503020204020204" charset="-122"/>
                </a:endParaRPr>
              </a:p>
            </p:txBody>
          </p:sp>
        </p:grpSp>
        <p:sp>
          <p:nvSpPr>
            <p:cNvPr id="68" name="Shape 1094"/>
            <p:cNvSpPr/>
            <p:nvPr/>
          </p:nvSpPr>
          <p:spPr bwMode="auto">
            <a:xfrm>
              <a:off x="4568684" y="3131690"/>
              <a:ext cx="376996" cy="269235"/>
            </a:xfrm>
            <a:custGeom>
              <a:avLst/>
              <a:gdLst>
                <a:gd name="T0" fmla="*/ 3289953 w 21600"/>
                <a:gd name="T1" fmla="*/ 1677957 h 21600"/>
                <a:gd name="T2" fmla="*/ 3289953 w 21600"/>
                <a:gd name="T3" fmla="*/ 1677957 h 21600"/>
                <a:gd name="T4" fmla="*/ 3289953 w 21600"/>
                <a:gd name="T5" fmla="*/ 1677957 h 21600"/>
                <a:gd name="T6" fmla="*/ 3289953 w 21600"/>
                <a:gd name="T7" fmla="*/ 1677957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20056" y="17282"/>
                  </a:moveTo>
                  <a:lnTo>
                    <a:pt x="1544" y="17282"/>
                  </a:lnTo>
                  <a:cubicBezTo>
                    <a:pt x="691" y="17282"/>
                    <a:pt x="0" y="18250"/>
                    <a:pt x="0" y="19441"/>
                  </a:cubicBezTo>
                  <a:cubicBezTo>
                    <a:pt x="0" y="20638"/>
                    <a:pt x="691" y="21600"/>
                    <a:pt x="1544" y="21600"/>
                  </a:cubicBezTo>
                  <a:lnTo>
                    <a:pt x="20056" y="21600"/>
                  </a:lnTo>
                  <a:cubicBezTo>
                    <a:pt x="20909" y="21600"/>
                    <a:pt x="21600" y="20638"/>
                    <a:pt x="21600" y="19441"/>
                  </a:cubicBezTo>
                  <a:cubicBezTo>
                    <a:pt x="21600" y="18250"/>
                    <a:pt x="20909" y="17282"/>
                    <a:pt x="20056" y="17282"/>
                  </a:cubicBezTo>
                  <a:close/>
                  <a:moveTo>
                    <a:pt x="1544" y="4321"/>
                  </a:moveTo>
                  <a:lnTo>
                    <a:pt x="20056" y="4321"/>
                  </a:lnTo>
                  <a:cubicBezTo>
                    <a:pt x="20909" y="4321"/>
                    <a:pt x="21600" y="3353"/>
                    <a:pt x="21600" y="2159"/>
                  </a:cubicBezTo>
                  <a:cubicBezTo>
                    <a:pt x="21600" y="965"/>
                    <a:pt x="20909" y="0"/>
                    <a:pt x="20056" y="0"/>
                  </a:cubicBezTo>
                  <a:lnTo>
                    <a:pt x="1544" y="0"/>
                  </a:lnTo>
                  <a:cubicBezTo>
                    <a:pt x="691" y="0"/>
                    <a:pt x="0" y="965"/>
                    <a:pt x="0" y="2159"/>
                  </a:cubicBezTo>
                  <a:cubicBezTo>
                    <a:pt x="0" y="3353"/>
                    <a:pt x="691" y="4321"/>
                    <a:pt x="1544" y="4321"/>
                  </a:cubicBezTo>
                  <a:close/>
                  <a:moveTo>
                    <a:pt x="20056" y="8640"/>
                  </a:moveTo>
                  <a:lnTo>
                    <a:pt x="1544" y="8640"/>
                  </a:lnTo>
                  <a:cubicBezTo>
                    <a:pt x="691" y="8640"/>
                    <a:pt x="0" y="9608"/>
                    <a:pt x="0" y="10799"/>
                  </a:cubicBezTo>
                  <a:cubicBezTo>
                    <a:pt x="0" y="11996"/>
                    <a:pt x="691" y="12958"/>
                    <a:pt x="1544" y="12958"/>
                  </a:cubicBezTo>
                  <a:lnTo>
                    <a:pt x="20056" y="12958"/>
                  </a:lnTo>
                  <a:cubicBezTo>
                    <a:pt x="20909" y="12958"/>
                    <a:pt x="21600" y="11996"/>
                    <a:pt x="21600" y="10799"/>
                  </a:cubicBezTo>
                  <a:cubicBezTo>
                    <a:pt x="21600" y="9608"/>
                    <a:pt x="20909" y="8640"/>
                    <a:pt x="20056" y="86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098" tIns="38098" rIns="38098" bIns="38098" anchor="ctr"/>
            <a:lstStyle/>
            <a:p>
              <a:endParaRPr lang="zh-CN" altLang="en-US" sz="1705">
                <a:solidFill>
                  <a:srgbClr val="63282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69" name="Freeform 62"/>
            <p:cNvSpPr>
              <a:spLocks noEditPoints="1"/>
            </p:cNvSpPr>
            <p:nvPr/>
          </p:nvSpPr>
          <p:spPr bwMode="auto">
            <a:xfrm>
              <a:off x="5477986" y="3065772"/>
              <a:ext cx="320256" cy="360553"/>
            </a:xfrm>
            <a:custGeom>
              <a:avLst/>
              <a:gdLst>
                <a:gd name="T0" fmla="*/ 300480192 w 320"/>
                <a:gd name="T1" fmla="*/ 0 h 360"/>
                <a:gd name="T2" fmla="*/ 256409964 w 320"/>
                <a:gd name="T3" fmla="*/ 0 h 360"/>
                <a:gd name="T4" fmla="*/ 240384154 w 320"/>
                <a:gd name="T5" fmla="*/ 20061770 h 360"/>
                <a:gd name="T6" fmla="*/ 240384154 w 320"/>
                <a:gd name="T7" fmla="*/ 361106849 h 360"/>
                <a:gd name="T8" fmla="*/ 320512205 w 320"/>
                <a:gd name="T9" fmla="*/ 361106849 h 360"/>
                <a:gd name="T10" fmla="*/ 320512205 w 320"/>
                <a:gd name="T11" fmla="*/ 20061770 h 360"/>
                <a:gd name="T12" fmla="*/ 300480192 w 320"/>
                <a:gd name="T13" fmla="*/ 0 h 360"/>
                <a:gd name="T14" fmla="*/ 180288115 w 320"/>
                <a:gd name="T15" fmla="*/ 120368616 h 360"/>
                <a:gd name="T16" fmla="*/ 136217887 w 320"/>
                <a:gd name="T17" fmla="*/ 120368616 h 360"/>
                <a:gd name="T18" fmla="*/ 120192077 w 320"/>
                <a:gd name="T19" fmla="*/ 140430386 h 360"/>
                <a:gd name="T20" fmla="*/ 120192077 w 320"/>
                <a:gd name="T21" fmla="*/ 361106849 h 360"/>
                <a:gd name="T22" fmla="*/ 200320128 w 320"/>
                <a:gd name="T23" fmla="*/ 361106849 h 360"/>
                <a:gd name="T24" fmla="*/ 200320128 w 320"/>
                <a:gd name="T25" fmla="*/ 140430386 h 360"/>
                <a:gd name="T26" fmla="*/ 180288115 w 320"/>
                <a:gd name="T27" fmla="*/ 120368616 h 360"/>
                <a:gd name="T28" fmla="*/ 60096038 w 320"/>
                <a:gd name="T29" fmla="*/ 240738233 h 360"/>
                <a:gd name="T30" fmla="*/ 16025810 w 320"/>
                <a:gd name="T31" fmla="*/ 240738233 h 360"/>
                <a:gd name="T32" fmla="*/ 0 w 320"/>
                <a:gd name="T33" fmla="*/ 260799002 h 360"/>
                <a:gd name="T34" fmla="*/ 0 w 320"/>
                <a:gd name="T35" fmla="*/ 361106849 h 360"/>
                <a:gd name="T36" fmla="*/ 80128051 w 320"/>
                <a:gd name="T37" fmla="*/ 361106849 h 360"/>
                <a:gd name="T38" fmla="*/ 80128051 w 320"/>
                <a:gd name="T39" fmla="*/ 260799002 h 360"/>
                <a:gd name="T40" fmla="*/ 60096038 w 320"/>
                <a:gd name="T41" fmla="*/ 240738233 h 3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705">
                <a:solidFill>
                  <a:srgbClr val="63282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0" name="Shape 1090"/>
            <p:cNvSpPr/>
            <p:nvPr/>
          </p:nvSpPr>
          <p:spPr bwMode="auto">
            <a:xfrm>
              <a:off x="6331218" y="3128517"/>
              <a:ext cx="396184" cy="336517"/>
            </a:xfrm>
            <a:custGeom>
              <a:avLst/>
              <a:gdLst>
                <a:gd name="T0" fmla="*/ 3633374 w 21600"/>
                <a:gd name="T1" fmla="*/ 2621390 h 21600"/>
                <a:gd name="T2" fmla="*/ 3633374 w 21600"/>
                <a:gd name="T3" fmla="*/ 2621390 h 21600"/>
                <a:gd name="T4" fmla="*/ 3633374 w 21600"/>
                <a:gd name="T5" fmla="*/ 2621390 h 21600"/>
                <a:gd name="T6" fmla="*/ 3633374 w 21600"/>
                <a:gd name="T7" fmla="*/ 262139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7064" y="14989"/>
                  </a:moveTo>
                  <a:lnTo>
                    <a:pt x="16300" y="14989"/>
                  </a:lnTo>
                  <a:cubicBezTo>
                    <a:pt x="14781" y="14989"/>
                    <a:pt x="13615" y="14098"/>
                    <a:pt x="12532" y="12778"/>
                  </a:cubicBezTo>
                  <a:cubicBezTo>
                    <a:pt x="12422" y="12943"/>
                    <a:pt x="12313" y="13112"/>
                    <a:pt x="12204" y="13283"/>
                  </a:cubicBezTo>
                  <a:cubicBezTo>
                    <a:pt x="11728" y="14021"/>
                    <a:pt x="11216" y="14811"/>
                    <a:pt x="10650" y="15592"/>
                  </a:cubicBezTo>
                  <a:cubicBezTo>
                    <a:pt x="12115" y="17276"/>
                    <a:pt x="13891" y="18547"/>
                    <a:pt x="16300" y="18547"/>
                  </a:cubicBezTo>
                  <a:lnTo>
                    <a:pt x="17064" y="18547"/>
                  </a:lnTo>
                  <a:lnTo>
                    <a:pt x="17064" y="21600"/>
                  </a:lnTo>
                  <a:lnTo>
                    <a:pt x="21600" y="17022"/>
                  </a:lnTo>
                  <a:lnTo>
                    <a:pt x="17064" y="12444"/>
                  </a:lnTo>
                  <a:cubicBezTo>
                    <a:pt x="17064" y="12444"/>
                    <a:pt x="17064" y="14989"/>
                    <a:pt x="17064" y="14989"/>
                  </a:cubicBezTo>
                  <a:close/>
                  <a:moveTo>
                    <a:pt x="5844" y="8840"/>
                  </a:moveTo>
                  <a:cubicBezTo>
                    <a:pt x="6014" y="8580"/>
                    <a:pt x="6185" y="8316"/>
                    <a:pt x="6358" y="8047"/>
                  </a:cubicBezTo>
                  <a:cubicBezTo>
                    <a:pt x="6781" y="7394"/>
                    <a:pt x="7227" y="6705"/>
                    <a:pt x="7709" y="6019"/>
                  </a:cubicBezTo>
                  <a:cubicBezTo>
                    <a:pt x="6284" y="4449"/>
                    <a:pt x="4562" y="3290"/>
                    <a:pt x="2260" y="3290"/>
                  </a:cubicBezTo>
                  <a:lnTo>
                    <a:pt x="0" y="3290"/>
                  </a:lnTo>
                  <a:lnTo>
                    <a:pt x="0" y="6850"/>
                  </a:lnTo>
                  <a:lnTo>
                    <a:pt x="2260" y="6850"/>
                  </a:lnTo>
                  <a:cubicBezTo>
                    <a:pt x="3693" y="6850"/>
                    <a:pt x="4812" y="7643"/>
                    <a:pt x="5844" y="8840"/>
                  </a:cubicBezTo>
                  <a:close/>
                  <a:moveTo>
                    <a:pt x="16300" y="6596"/>
                  </a:moveTo>
                  <a:lnTo>
                    <a:pt x="17064" y="6596"/>
                  </a:lnTo>
                  <a:lnTo>
                    <a:pt x="17064" y="9155"/>
                  </a:lnTo>
                  <a:lnTo>
                    <a:pt x="21600" y="4578"/>
                  </a:lnTo>
                  <a:lnTo>
                    <a:pt x="17064" y="0"/>
                  </a:lnTo>
                  <a:lnTo>
                    <a:pt x="17064" y="3036"/>
                  </a:lnTo>
                  <a:lnTo>
                    <a:pt x="16300" y="3036"/>
                  </a:lnTo>
                  <a:cubicBezTo>
                    <a:pt x="12312" y="3036"/>
                    <a:pt x="10062" y="6516"/>
                    <a:pt x="8077" y="9587"/>
                  </a:cubicBezTo>
                  <a:cubicBezTo>
                    <a:pt x="6293" y="12349"/>
                    <a:pt x="4752" y="14735"/>
                    <a:pt x="2260" y="14735"/>
                  </a:cubicBezTo>
                  <a:lnTo>
                    <a:pt x="0" y="14735"/>
                  </a:lnTo>
                  <a:lnTo>
                    <a:pt x="0" y="18293"/>
                  </a:lnTo>
                  <a:lnTo>
                    <a:pt x="2260" y="18293"/>
                  </a:lnTo>
                  <a:cubicBezTo>
                    <a:pt x="6250" y="18293"/>
                    <a:pt x="8500" y="14814"/>
                    <a:pt x="10485" y="11743"/>
                  </a:cubicBezTo>
                  <a:cubicBezTo>
                    <a:pt x="12269" y="8981"/>
                    <a:pt x="13810" y="6596"/>
                    <a:pt x="16300" y="65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098" tIns="38098" rIns="38098" bIns="38098" anchor="ctr"/>
            <a:lstStyle/>
            <a:p>
              <a:endParaRPr lang="zh-CN" altLang="en-US" sz="1705">
                <a:solidFill>
                  <a:srgbClr val="63282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71" name="Shape 1687"/>
            <p:cNvSpPr/>
            <p:nvPr/>
          </p:nvSpPr>
          <p:spPr bwMode="auto">
            <a:xfrm>
              <a:off x="7266129" y="3116104"/>
              <a:ext cx="361315" cy="361342"/>
            </a:xfrm>
            <a:custGeom>
              <a:avLst/>
              <a:gdLst>
                <a:gd name="T0" fmla="*/ 3021965 w 21600"/>
                <a:gd name="T1" fmla="*/ 3022408 h 21600"/>
                <a:gd name="T2" fmla="*/ 3021965 w 21600"/>
                <a:gd name="T3" fmla="*/ 3022408 h 21600"/>
                <a:gd name="T4" fmla="*/ 3021965 w 21600"/>
                <a:gd name="T5" fmla="*/ 3022408 h 21600"/>
                <a:gd name="T6" fmla="*/ 3021965 w 21600"/>
                <a:gd name="T7" fmla="*/ 3022408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098" tIns="38098" rIns="38098" bIns="38098" anchor="ctr"/>
            <a:lstStyle/>
            <a:p>
              <a:endParaRPr lang="zh-CN" altLang="en-US" sz="1705">
                <a:solidFill>
                  <a:srgbClr val="63282E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122" name="矩形 47"/>
          <p:cNvSpPr>
            <a:spLocks noChangeArrowheads="1"/>
          </p:cNvSpPr>
          <p:nvPr/>
        </p:nvSpPr>
        <p:spPr bwMode="auto">
          <a:xfrm>
            <a:off x="1711140" y="1943549"/>
            <a:ext cx="2119167" cy="95409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lIns="91425" tIns="45713" rIns="91425" bIns="45713">
            <a:spAutoFit/>
          </a:bodyPr>
          <a:lstStyle/>
          <a:p>
            <a:r>
              <a:rPr lang="zh-CN" altLang="zh-CN" sz="1400" dirty="0"/>
              <a:t>（</a:t>
            </a:r>
            <a:r>
              <a:rPr lang="en-US" altLang="zh-CN" sz="1400" dirty="0"/>
              <a:t>1</a:t>
            </a:r>
            <a:r>
              <a:rPr lang="zh-CN" altLang="zh-CN" sz="1400" dirty="0"/>
              <a:t>）不允许程序直接访问物理硬件，而是通过称为“设备环境”的抽象接口间接访问。</a:t>
            </a:r>
          </a:p>
        </p:txBody>
      </p:sp>
      <p:sp>
        <p:nvSpPr>
          <p:cNvPr id="124" name="矩形 47"/>
          <p:cNvSpPr>
            <a:spLocks noChangeArrowheads="1"/>
          </p:cNvSpPr>
          <p:nvPr/>
        </p:nvSpPr>
        <p:spPr bwMode="auto">
          <a:xfrm>
            <a:off x="8406370" y="1762767"/>
            <a:ext cx="2119167" cy="1169537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lIns="91425" tIns="45713" rIns="91425" bIns="45713">
            <a:spAutoFit/>
          </a:bodyPr>
          <a:lstStyle/>
          <a:p>
            <a:r>
              <a:rPr lang="zh-CN" altLang="zh-CN" sz="1400" dirty="0"/>
              <a:t>（</a:t>
            </a:r>
            <a:r>
              <a:rPr lang="en-US" altLang="zh-CN" sz="1400" dirty="0"/>
              <a:t>2</a:t>
            </a:r>
            <a:r>
              <a:rPr lang="zh-CN" altLang="zh-CN" sz="1400" dirty="0"/>
              <a:t>）程序需要与显示硬件（显示器、打印机等）进行通信时，必须首先获得与特定窗口相关联的设备环境。</a:t>
            </a:r>
          </a:p>
        </p:txBody>
      </p:sp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7540040" y="4366540"/>
            <a:ext cx="2119167" cy="73865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lIns="91425" tIns="45713" rIns="91425" bIns="45713">
            <a:spAutoFit/>
          </a:bodyPr>
          <a:lstStyle/>
          <a:p>
            <a:r>
              <a:rPr lang="zh-CN" altLang="zh-CN" sz="1400" dirty="0"/>
              <a:t>（</a:t>
            </a:r>
            <a:r>
              <a:rPr lang="en-US" altLang="zh-CN" sz="1400" dirty="0"/>
              <a:t>4</a:t>
            </a:r>
            <a:r>
              <a:rPr lang="zh-CN" altLang="zh-CN" sz="1400" dirty="0"/>
              <a:t>）</a:t>
            </a:r>
            <a:r>
              <a:rPr lang="en-US" altLang="zh-CN" sz="1400" dirty="0"/>
              <a:t>Windows</a:t>
            </a:r>
            <a:r>
              <a:rPr lang="zh-CN" altLang="zh-CN" sz="1400" dirty="0"/>
              <a:t>系统参考设备环境的数据结构完成数据的输出。</a:t>
            </a:r>
          </a:p>
        </p:txBody>
      </p:sp>
      <p:sp>
        <p:nvSpPr>
          <p:cNvPr id="128" name="矩形 47"/>
          <p:cNvSpPr>
            <a:spLocks noChangeArrowheads="1"/>
          </p:cNvSpPr>
          <p:nvPr/>
        </p:nvSpPr>
        <p:spPr bwMode="auto">
          <a:xfrm>
            <a:off x="2392316" y="4443577"/>
            <a:ext cx="2119167" cy="523206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lIns="91425" tIns="45713" rIns="91425" bIns="45713">
            <a:spAutoFit/>
          </a:bodyPr>
          <a:lstStyle/>
          <a:p>
            <a:r>
              <a:rPr lang="zh-CN" altLang="zh-CN" sz="1400" dirty="0"/>
              <a:t>（</a:t>
            </a:r>
            <a:r>
              <a:rPr lang="en-US" altLang="zh-CN" sz="1400" dirty="0"/>
              <a:t>3</a:t>
            </a:r>
            <a:r>
              <a:rPr lang="zh-CN" altLang="zh-CN" sz="1400" dirty="0"/>
              <a:t>）用户无须关心具体的物理设备类型。</a:t>
            </a:r>
          </a:p>
        </p:txBody>
      </p:sp>
      <p:sp>
        <p:nvSpPr>
          <p:cNvPr id="2" name="矩形 1"/>
          <p:cNvSpPr/>
          <p:nvPr/>
        </p:nvSpPr>
        <p:spPr>
          <a:xfrm>
            <a:off x="1286885" y="124541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GDI</a:t>
            </a:r>
            <a:r>
              <a:rPr lang="zh-CN" altLang="zh-CN" b="1" dirty="0"/>
              <a:t>具有如下特点：</a:t>
            </a:r>
          </a:p>
        </p:txBody>
      </p:sp>
    </p:spTree>
    <p:extLst>
      <p:ext uri="{BB962C8B-B14F-4D97-AF65-F5344CB8AC3E}">
        <p14:creationId xmlns:p14="http://schemas.microsoft.com/office/powerpoint/2010/main" val="37200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22" grpId="0"/>
      <p:bldP spid="124" grpId="0"/>
      <p:bldP spid="126" grpId="0"/>
      <p:bldP spid="1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043945" y="3397961"/>
            <a:ext cx="2145358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画空心形状</a:t>
            </a:r>
          </a:p>
        </p:txBody>
      </p:sp>
      <p:sp>
        <p:nvSpPr>
          <p:cNvPr id="2" name="矩形 1"/>
          <p:cNvSpPr/>
          <p:nvPr/>
        </p:nvSpPr>
        <p:spPr>
          <a:xfrm>
            <a:off x="4681776" y="4009878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．绘制矩形</a:t>
            </a:r>
          </a:p>
        </p:txBody>
      </p:sp>
      <p:sp>
        <p:nvSpPr>
          <p:cNvPr id="3" name="矩形 2"/>
          <p:cNvSpPr/>
          <p:nvPr/>
        </p:nvSpPr>
        <p:spPr>
          <a:xfrm>
            <a:off x="6278705" y="4009878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．绘制椭圆</a:t>
            </a:r>
          </a:p>
        </p:txBody>
      </p:sp>
      <p:sp>
        <p:nvSpPr>
          <p:cNvPr id="4" name="矩形 3"/>
          <p:cNvSpPr/>
          <p:nvPr/>
        </p:nvSpPr>
        <p:spPr>
          <a:xfrm>
            <a:off x="4695347" y="4379210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3</a:t>
            </a:r>
            <a:r>
              <a:rPr lang="zh-CN" altLang="zh-CN" b="1" dirty="0">
                <a:solidFill>
                  <a:srgbClr val="0070C0"/>
                </a:solidFill>
              </a:rPr>
              <a:t>．绘制圆弧</a:t>
            </a:r>
          </a:p>
        </p:txBody>
      </p:sp>
      <p:sp>
        <p:nvSpPr>
          <p:cNvPr id="5" name="矩形 4"/>
          <p:cNvSpPr/>
          <p:nvPr/>
        </p:nvSpPr>
        <p:spPr>
          <a:xfrm>
            <a:off x="6278705" y="4379210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4</a:t>
            </a:r>
            <a:r>
              <a:rPr lang="zh-CN" altLang="zh-CN" b="1" dirty="0" smtClean="0">
                <a:solidFill>
                  <a:srgbClr val="0070C0"/>
                </a:solidFill>
              </a:rPr>
              <a:t>．</a:t>
            </a:r>
            <a:r>
              <a:rPr lang="zh-CN" altLang="zh-CN" b="1" dirty="0">
                <a:solidFill>
                  <a:srgbClr val="0070C0"/>
                </a:solidFill>
              </a:rPr>
              <a:t>绘制多边形</a:t>
            </a:r>
          </a:p>
        </p:txBody>
      </p:sp>
    </p:spTree>
    <p:extLst>
      <p:ext uri="{BB962C8B-B14F-4D97-AF65-F5344CB8AC3E}">
        <p14:creationId xmlns:p14="http://schemas.microsoft.com/office/powerpoint/2010/main" val="37155784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．绘制矩形</a:t>
            </a:r>
          </a:p>
        </p:txBody>
      </p:sp>
      <p:sp>
        <p:nvSpPr>
          <p:cNvPr id="3" name="矩形 2"/>
          <p:cNvSpPr/>
          <p:nvPr/>
        </p:nvSpPr>
        <p:spPr>
          <a:xfrm>
            <a:off x="1144771" y="1223319"/>
            <a:ext cx="98492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用</a:t>
            </a:r>
            <a:r>
              <a:rPr lang="en-US" altLang="zh-CN" dirty="0"/>
              <a:t>Graphics</a:t>
            </a:r>
            <a:r>
              <a:rPr lang="zh-CN" altLang="zh-CN" dirty="0"/>
              <a:t>类中的</a:t>
            </a:r>
            <a:r>
              <a:rPr lang="en-US" altLang="zh-CN" dirty="0" err="1"/>
              <a:t>DrawRectangle</a:t>
            </a:r>
            <a:r>
              <a:rPr lang="en-US" altLang="zh-CN" dirty="0"/>
              <a:t>()</a:t>
            </a:r>
            <a:r>
              <a:rPr lang="zh-CN" altLang="zh-CN" dirty="0"/>
              <a:t>方法来绘制矩形，该方法为可重载方法，主要用来绘制由坐标对、宽度和高度指定的矩形，其常用格式有以下两种。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）绘制由</a:t>
            </a:r>
            <a:r>
              <a:rPr lang="en-US" altLang="zh-CN" dirty="0"/>
              <a:t>Rectangle</a:t>
            </a:r>
            <a:r>
              <a:rPr lang="zh-CN" altLang="zh-CN" dirty="0"/>
              <a:t>结构指定的矩形。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803991" y="2146649"/>
            <a:ext cx="8775404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g.DrawRectangle</a:t>
            </a:r>
            <a:r>
              <a:rPr lang="en-US" altLang="zh-CN" dirty="0"/>
              <a:t>(Pen </a:t>
            </a:r>
            <a:r>
              <a:rPr lang="en-US" altLang="zh-CN" dirty="0" err="1"/>
              <a:t>myPen,Rectangle</a:t>
            </a:r>
            <a:r>
              <a:rPr lang="en-US" altLang="zh-CN" dirty="0"/>
              <a:t> </a:t>
            </a:r>
            <a:r>
              <a:rPr lang="en-US" altLang="zh-CN" dirty="0" err="1"/>
              <a:t>rect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144770" y="2861738"/>
            <a:ext cx="9849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其中</a:t>
            </a:r>
            <a:r>
              <a:rPr lang="en-US" altLang="zh-CN" dirty="0" err="1"/>
              <a:t>myPen</a:t>
            </a:r>
            <a:r>
              <a:rPr lang="zh-CN" altLang="zh-CN" dirty="0"/>
              <a:t>为笔</a:t>
            </a:r>
            <a:r>
              <a:rPr lang="en-US" altLang="zh-CN" dirty="0"/>
              <a:t>Pen</a:t>
            </a:r>
            <a:r>
              <a:rPr lang="zh-CN" altLang="zh-CN" dirty="0"/>
              <a:t>的对象，它确定矩形的颜色、宽度和样式。</a:t>
            </a:r>
            <a:r>
              <a:rPr lang="en-US" altLang="zh-CN" dirty="0" err="1"/>
              <a:t>rect</a:t>
            </a:r>
            <a:r>
              <a:rPr lang="zh-CN" altLang="zh-CN" dirty="0"/>
              <a:t>表示要绘制矩形的</a:t>
            </a:r>
            <a:r>
              <a:rPr lang="en-US" altLang="zh-CN" dirty="0"/>
              <a:t>Rectangle</a:t>
            </a:r>
            <a:r>
              <a:rPr lang="zh-CN" altLang="zh-CN" dirty="0"/>
              <a:t>结构。例如，声明一个</a:t>
            </a:r>
            <a:r>
              <a:rPr lang="en-US" altLang="zh-CN" dirty="0"/>
              <a:t>Rectangle</a:t>
            </a:r>
            <a:r>
              <a:rPr lang="zh-CN" altLang="zh-CN" dirty="0"/>
              <a:t>结构，代码如下：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803991" y="3506942"/>
            <a:ext cx="8775404" cy="374571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Rectangle </a:t>
            </a:r>
            <a:r>
              <a:rPr lang="en-US" altLang="zh-CN" sz="1600" dirty="0" err="1"/>
              <a:t>rect</a:t>
            </a:r>
            <a:r>
              <a:rPr lang="en-US" altLang="zh-CN" sz="1600" dirty="0"/>
              <a:t> = new Rectangle(30, 30, 100, 80);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以</a:t>
            </a:r>
            <a:r>
              <a:rPr lang="en-US" altLang="zh-CN" sz="1600" dirty="0"/>
              <a:t>(30,30)</a:t>
            </a:r>
            <a:r>
              <a:rPr lang="zh-CN" altLang="zh-CN" sz="1600" dirty="0"/>
              <a:t>为起点长为</a:t>
            </a:r>
            <a:r>
              <a:rPr lang="en-US" altLang="zh-CN" sz="1600" dirty="0"/>
              <a:t>100</a:t>
            </a:r>
            <a:r>
              <a:rPr lang="zh-CN" altLang="zh-CN" sz="1600" dirty="0"/>
              <a:t>，高为</a:t>
            </a:r>
            <a:r>
              <a:rPr lang="en-US" altLang="zh-CN" sz="1600" dirty="0"/>
              <a:t>80</a:t>
            </a:r>
            <a:r>
              <a:rPr lang="zh-CN" altLang="zh-CN" sz="1600" dirty="0"/>
              <a:t>的矩形</a:t>
            </a:r>
          </a:p>
        </p:txBody>
      </p:sp>
      <p:sp>
        <p:nvSpPr>
          <p:cNvPr id="7" name="矩形 6"/>
          <p:cNvSpPr/>
          <p:nvPr/>
        </p:nvSpPr>
        <p:spPr>
          <a:xfrm>
            <a:off x="1527544" y="3933271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）绘制由坐标对、宽度和高度指定的矩形。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803991" y="4302603"/>
            <a:ext cx="8775404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g.DrawRectangle</a:t>
            </a:r>
            <a:r>
              <a:rPr lang="en-US" altLang="zh-CN" dirty="0"/>
              <a:t>(Pen </a:t>
            </a:r>
            <a:r>
              <a:rPr lang="en-US" altLang="zh-CN" dirty="0" err="1"/>
              <a:t>myPen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x,int</a:t>
            </a:r>
            <a:r>
              <a:rPr lang="en-US" altLang="zh-CN" dirty="0"/>
              <a:t> y, </a:t>
            </a:r>
            <a:r>
              <a:rPr lang="en-US" altLang="zh-CN" dirty="0" err="1"/>
              <a:t>int</a:t>
            </a:r>
            <a:r>
              <a:rPr lang="en-US" altLang="zh-CN" dirty="0"/>
              <a:t> width,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height);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3006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．绘制矩形</a:t>
            </a:r>
          </a:p>
        </p:txBody>
      </p:sp>
      <p:sp>
        <p:nvSpPr>
          <p:cNvPr id="3" name="矩形 2"/>
          <p:cNvSpPr/>
          <p:nvPr/>
        </p:nvSpPr>
        <p:spPr>
          <a:xfrm>
            <a:off x="1235407" y="1309209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DrawRectangle</a:t>
            </a:r>
            <a:r>
              <a:rPr lang="en-US" altLang="zh-CN" dirty="0"/>
              <a:t>()</a:t>
            </a:r>
            <a:r>
              <a:rPr lang="zh-CN" altLang="zh-CN" dirty="0"/>
              <a:t>方法中各参数及说明如表</a:t>
            </a:r>
            <a:r>
              <a:rPr lang="en-US" altLang="zh-CN" dirty="0"/>
              <a:t>7.6</a:t>
            </a:r>
            <a:r>
              <a:rPr lang="zh-CN" altLang="zh-CN" dirty="0"/>
              <a:t>所示。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253516"/>
              </p:ext>
            </p:extLst>
          </p:nvPr>
        </p:nvGraphicFramePr>
        <p:xfrm>
          <a:off x="2602003" y="1801595"/>
          <a:ext cx="6874577" cy="2313204"/>
        </p:xfrm>
        <a:graphic>
          <a:graphicData uri="http://schemas.openxmlformats.org/drawingml/2006/table">
            <a:tbl>
              <a:tblPr firstRow="1" firstCol="1" bandRow="1"/>
              <a:tblGrid>
                <a:gridCol w="1151068"/>
                <a:gridCol w="5723509"/>
              </a:tblGrid>
              <a:tr h="385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参 </a:t>
                      </a: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   </a:t>
                      </a: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数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说 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85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myPen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笔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Pen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的对象，确定矩形的颜色、宽度和样式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要绘制矩形的左上角的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要绘制矩形的左上角的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width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要绘制矩形的宽度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55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height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要绘制矩形的高度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3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．绘制矩形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5153" y="1244009"/>
            <a:ext cx="9824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7.5</a:t>
            </a:r>
            <a:r>
              <a:rPr lang="zh-CN" altLang="zh-CN" dirty="0"/>
              <a:t>】 设计</a:t>
            </a:r>
            <a:r>
              <a:rPr lang="en-US" altLang="zh-CN" dirty="0" err="1"/>
              <a:t>WinForm</a:t>
            </a:r>
            <a:r>
              <a:rPr lang="zh-CN" altLang="zh-CN" dirty="0"/>
              <a:t>应用程序，分别使用以上介绍的两种方法绘制矩形。</a:t>
            </a:r>
          </a:p>
          <a:p>
            <a:pPr indent="446088"/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的设计视图中将此窗体调整到适当的大小，并将</a:t>
            </a:r>
            <a:r>
              <a:rPr lang="en-US" altLang="zh-CN" dirty="0"/>
              <a:t>Text</a:t>
            </a:r>
            <a:r>
              <a:rPr lang="zh-CN" altLang="zh-CN" dirty="0"/>
              <a:t>属性设为“绘制矩形”。从工具箱中拖曳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控件到窗体中。控件</a:t>
            </a:r>
            <a:r>
              <a:rPr lang="en-US" altLang="zh-CN" dirty="0"/>
              <a:t>button1</a:t>
            </a:r>
            <a:r>
              <a:rPr lang="zh-CN" altLang="zh-CN" dirty="0"/>
              <a:t>和</a:t>
            </a:r>
            <a:r>
              <a:rPr lang="en-US" altLang="zh-CN" dirty="0"/>
              <a:t>button2</a:t>
            </a:r>
            <a:r>
              <a:rPr lang="zh-CN" altLang="zh-CN" dirty="0"/>
              <a:t>的</a:t>
            </a:r>
            <a:r>
              <a:rPr lang="en-US" altLang="zh-CN" dirty="0"/>
              <a:t>Text</a:t>
            </a:r>
            <a:r>
              <a:rPr lang="zh-CN" altLang="zh-CN" dirty="0"/>
              <a:t>属性值分别设置为“方法一”和“方法二”。</a:t>
            </a:r>
          </a:p>
          <a:p>
            <a:pPr indent="446088"/>
            <a:r>
              <a:rPr lang="zh-CN" altLang="zh-CN" dirty="0"/>
              <a:t>为两个按钮编写事件代码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69312" y="2721337"/>
            <a:ext cx="8984511" cy="3607891"/>
          </a:xfrm>
          <a:prstGeom prst="roundRect">
            <a:avLst>
              <a:gd name="adj" fmla="val 4449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void button1_Click(object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画矩形方法一</a:t>
            </a:r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Graphics g = </a:t>
            </a:r>
            <a:r>
              <a:rPr lang="en-US" altLang="zh-CN" sz="1600" dirty="0" err="1"/>
              <a:t>this.CreateGraphics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    Pen 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 = new Pen(</a:t>
            </a:r>
            <a:r>
              <a:rPr lang="en-US" altLang="zh-CN" sz="1600" dirty="0" err="1"/>
              <a:t>Color.Black</a:t>
            </a:r>
            <a:r>
              <a:rPr lang="en-US" altLang="zh-CN" sz="1600" dirty="0"/>
              <a:t>, 4);</a:t>
            </a:r>
            <a:endParaRPr lang="zh-CN" altLang="zh-CN" sz="1600" dirty="0"/>
          </a:p>
          <a:p>
            <a:r>
              <a:rPr lang="en-US" altLang="zh-CN" sz="1600" dirty="0"/>
              <a:t>    /*</a:t>
            </a:r>
            <a:r>
              <a:rPr lang="zh-CN" altLang="zh-CN" sz="1600" dirty="0"/>
              <a:t>声明一个</a:t>
            </a:r>
            <a:r>
              <a:rPr lang="en-US" altLang="zh-CN" sz="1600" dirty="0"/>
              <a:t> Rectangle </a:t>
            </a:r>
            <a:r>
              <a:rPr lang="zh-CN" altLang="zh-CN" sz="1600" dirty="0"/>
              <a:t>结构以</a:t>
            </a:r>
            <a:r>
              <a:rPr lang="en-US" altLang="zh-CN" sz="1600" dirty="0"/>
              <a:t>(30,30)</a:t>
            </a:r>
            <a:r>
              <a:rPr lang="zh-CN" altLang="zh-CN" sz="1600" dirty="0"/>
              <a:t>为起点长为</a:t>
            </a:r>
            <a:r>
              <a:rPr lang="en-US" altLang="zh-CN" sz="1600" dirty="0"/>
              <a:t>100</a:t>
            </a:r>
            <a:r>
              <a:rPr lang="zh-CN" altLang="zh-CN" sz="1600" dirty="0"/>
              <a:t>，高为</a:t>
            </a:r>
            <a:r>
              <a:rPr lang="en-US" altLang="zh-CN" sz="1600" dirty="0"/>
              <a:t>80</a:t>
            </a:r>
            <a:r>
              <a:rPr lang="zh-CN" altLang="zh-CN" sz="1600" dirty="0"/>
              <a:t>的矩形</a:t>
            </a:r>
            <a:r>
              <a:rPr lang="en-US" altLang="zh-CN" sz="1600" dirty="0"/>
              <a:t>*/</a:t>
            </a:r>
            <a:endParaRPr lang="zh-CN" altLang="zh-CN" sz="1600" dirty="0"/>
          </a:p>
          <a:p>
            <a:r>
              <a:rPr lang="en-US" altLang="zh-CN" sz="1600" dirty="0"/>
              <a:t>    Rectangle </a:t>
            </a:r>
            <a:r>
              <a:rPr lang="en-US" altLang="zh-CN" sz="1600" dirty="0" err="1"/>
              <a:t>rect</a:t>
            </a:r>
            <a:r>
              <a:rPr lang="en-US" altLang="zh-CN" sz="1600" dirty="0"/>
              <a:t> = new Rectangle(30, 30, 100, 80);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g.DrawRectangle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rect</a:t>
            </a:r>
            <a:r>
              <a:rPr lang="en-US" altLang="zh-CN" sz="1600" dirty="0"/>
              <a:t>);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r>
              <a:rPr lang="en-US" altLang="zh-CN" sz="1600" dirty="0"/>
              <a:t>private void button2_Click(object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画矩形方法二</a:t>
            </a:r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Graphics g = </a:t>
            </a:r>
            <a:r>
              <a:rPr lang="en-US" altLang="zh-CN" sz="1600" dirty="0" err="1"/>
              <a:t>this.CreateGraphics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    Pen 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 = new Pen(</a:t>
            </a:r>
            <a:r>
              <a:rPr lang="en-US" altLang="zh-CN" sz="1600" dirty="0" err="1"/>
              <a:t>Color.Red</a:t>
            </a:r>
            <a:r>
              <a:rPr lang="en-US" altLang="zh-CN" sz="1600" dirty="0"/>
              <a:t>, 4);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g.DrawRectangle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, 140, 30, 100, 80);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以</a:t>
            </a:r>
            <a:r>
              <a:rPr lang="en-US" altLang="zh-CN" sz="1600" dirty="0"/>
              <a:t>(140,30)</a:t>
            </a:r>
            <a:r>
              <a:rPr lang="zh-CN" altLang="zh-CN" sz="1600" dirty="0"/>
              <a:t>为起点长</a:t>
            </a:r>
            <a:r>
              <a:rPr lang="en-US" altLang="zh-CN" sz="1600" dirty="0"/>
              <a:t>100</a:t>
            </a:r>
            <a:r>
              <a:rPr lang="zh-CN" altLang="zh-CN" sz="1600" dirty="0"/>
              <a:t>，高</a:t>
            </a:r>
            <a:r>
              <a:rPr lang="en-US" altLang="zh-CN" sz="1600" dirty="0"/>
              <a:t>80</a:t>
            </a:r>
            <a:r>
              <a:rPr lang="zh-CN" altLang="zh-CN" sz="1600" dirty="0"/>
              <a:t>的矩形</a:t>
            </a:r>
          </a:p>
          <a:p>
            <a:r>
              <a:rPr lang="en-US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17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．绘制矩形</a:t>
            </a:r>
          </a:p>
        </p:txBody>
      </p:sp>
      <p:sp>
        <p:nvSpPr>
          <p:cNvPr id="3" name="矩形 2"/>
          <p:cNvSpPr/>
          <p:nvPr/>
        </p:nvSpPr>
        <p:spPr>
          <a:xfrm>
            <a:off x="1361535" y="1362371"/>
            <a:ext cx="6045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运行程序，分别单击两个按钮，画出的矩形如图</a:t>
            </a:r>
            <a:r>
              <a:rPr lang="en-US" altLang="zh-CN" dirty="0"/>
              <a:t>7.8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1945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042" y="2011251"/>
            <a:ext cx="3700500" cy="282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04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dirty="0"/>
              <a:t>．</a:t>
            </a:r>
            <a:r>
              <a:rPr lang="zh-CN" altLang="zh-CN" sz="2800" b="1" dirty="0"/>
              <a:t>绘制椭圆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1479" y="1531088"/>
            <a:ext cx="9654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绘制椭圆时，可以调用</a:t>
            </a:r>
            <a:r>
              <a:rPr lang="en-US" altLang="zh-CN" dirty="0"/>
              <a:t>Graphics</a:t>
            </a:r>
            <a:r>
              <a:rPr lang="zh-CN" altLang="zh-CN" dirty="0"/>
              <a:t>类中的</a:t>
            </a:r>
            <a:r>
              <a:rPr lang="en-US" altLang="zh-CN" dirty="0" err="1"/>
              <a:t>DrawEllipse</a:t>
            </a:r>
            <a:r>
              <a:rPr lang="en-US" altLang="zh-CN" dirty="0"/>
              <a:t>()</a:t>
            </a:r>
            <a:r>
              <a:rPr lang="zh-CN" altLang="zh-CN" dirty="0"/>
              <a:t>方法，该方法为可重载方法，它主要用来绘制边界由</a:t>
            </a:r>
            <a:r>
              <a:rPr lang="en-US" altLang="zh-CN" dirty="0"/>
              <a:t>Rectangle</a:t>
            </a:r>
            <a:r>
              <a:rPr lang="zh-CN" altLang="zh-CN" dirty="0"/>
              <a:t>结构指定的椭圆，其常用格式有以下两种。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）绘制边界由</a:t>
            </a:r>
            <a:r>
              <a:rPr lang="en-US" altLang="zh-CN" dirty="0"/>
              <a:t>Rectangle</a:t>
            </a:r>
            <a:r>
              <a:rPr lang="zh-CN" altLang="zh-CN" dirty="0"/>
              <a:t>结构指定的椭圆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825254" y="2459504"/>
            <a:ext cx="8541489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g.DrawEllipse</a:t>
            </a:r>
            <a:r>
              <a:rPr lang="en-US" altLang="zh-CN" dirty="0"/>
              <a:t>(Pen </a:t>
            </a:r>
            <a:r>
              <a:rPr lang="en-US" altLang="zh-CN" dirty="0" err="1"/>
              <a:t>myPen,Rectangle</a:t>
            </a:r>
            <a:r>
              <a:rPr lang="en-US" altLang="zh-CN" dirty="0"/>
              <a:t> </a:t>
            </a:r>
            <a:r>
              <a:rPr lang="en-US" altLang="zh-CN" dirty="0" err="1"/>
              <a:t>rect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41991" y="3264195"/>
            <a:ext cx="996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其中</a:t>
            </a:r>
            <a:r>
              <a:rPr lang="en-US" altLang="zh-CN" dirty="0" err="1"/>
              <a:t>myPen</a:t>
            </a:r>
            <a:r>
              <a:rPr lang="zh-CN" altLang="zh-CN" dirty="0"/>
              <a:t>为</a:t>
            </a:r>
            <a:r>
              <a:rPr lang="en-US" altLang="zh-CN" dirty="0"/>
              <a:t>Pen</a:t>
            </a:r>
            <a:r>
              <a:rPr lang="zh-CN" altLang="zh-CN" dirty="0"/>
              <a:t>对象，它确定曲线的颜色、宽度和样式。</a:t>
            </a:r>
            <a:r>
              <a:rPr lang="en-US" altLang="zh-CN" dirty="0" err="1"/>
              <a:t>rect</a:t>
            </a:r>
            <a:r>
              <a:rPr lang="zh-CN" altLang="zh-CN" dirty="0"/>
              <a:t>为</a:t>
            </a:r>
            <a:r>
              <a:rPr lang="en-US" altLang="zh-CN" dirty="0"/>
              <a:t>Rectangle</a:t>
            </a:r>
            <a:r>
              <a:rPr lang="zh-CN" altLang="zh-CN" dirty="0"/>
              <a:t>结构，它定义椭圆的边界。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）绘制一个由边框（该边框由一对坐标、高度和宽度指定）指定的椭圆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757915" y="4187525"/>
            <a:ext cx="8541489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g.DrawEllipse</a:t>
            </a:r>
            <a:r>
              <a:rPr lang="en-US" altLang="zh-CN" dirty="0"/>
              <a:t>(Pen </a:t>
            </a:r>
            <a:r>
              <a:rPr lang="en-US" altLang="zh-CN" dirty="0" err="1"/>
              <a:t>myPen,int</a:t>
            </a:r>
            <a:r>
              <a:rPr lang="en-US" altLang="zh-CN" dirty="0"/>
              <a:t> </a:t>
            </a:r>
            <a:r>
              <a:rPr lang="en-US" altLang="zh-CN" dirty="0" err="1"/>
              <a:t>x,int</a:t>
            </a:r>
            <a:r>
              <a:rPr lang="en-US" altLang="zh-CN" dirty="0"/>
              <a:t> </a:t>
            </a:r>
            <a:r>
              <a:rPr lang="en-US" altLang="zh-CN" dirty="0" err="1"/>
              <a:t>y,int</a:t>
            </a:r>
            <a:r>
              <a:rPr lang="en-US" altLang="zh-CN" dirty="0"/>
              <a:t> </a:t>
            </a:r>
            <a:r>
              <a:rPr lang="en-US" altLang="zh-CN" dirty="0" err="1"/>
              <a:t>width,int</a:t>
            </a:r>
            <a:r>
              <a:rPr lang="en-US" altLang="zh-CN" dirty="0"/>
              <a:t> height);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3636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dirty="0"/>
              <a:t>．</a:t>
            </a:r>
            <a:r>
              <a:rPr lang="zh-CN" altLang="zh-CN" sz="2800" b="1" dirty="0"/>
              <a:t>绘制椭圆</a:t>
            </a:r>
          </a:p>
        </p:txBody>
      </p:sp>
      <p:sp>
        <p:nvSpPr>
          <p:cNvPr id="3" name="矩形 2"/>
          <p:cNvSpPr/>
          <p:nvPr/>
        </p:nvSpPr>
        <p:spPr>
          <a:xfrm>
            <a:off x="1457472" y="1404902"/>
            <a:ext cx="510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DrawEllipse</a:t>
            </a:r>
            <a:r>
              <a:rPr lang="en-US" altLang="zh-CN" dirty="0"/>
              <a:t>()</a:t>
            </a:r>
            <a:r>
              <a:rPr lang="zh-CN" altLang="zh-CN" dirty="0"/>
              <a:t>方法中各参数及说明如表</a:t>
            </a:r>
            <a:r>
              <a:rPr lang="en-US" altLang="zh-CN" dirty="0"/>
              <a:t>7.7</a:t>
            </a:r>
            <a:r>
              <a:rPr lang="zh-CN" altLang="zh-CN" dirty="0"/>
              <a:t>所示。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882673"/>
              </p:ext>
            </p:extLst>
          </p:nvPr>
        </p:nvGraphicFramePr>
        <p:xfrm>
          <a:off x="2503339" y="1907919"/>
          <a:ext cx="6832047" cy="2281308"/>
        </p:xfrm>
        <a:graphic>
          <a:graphicData uri="http://schemas.openxmlformats.org/drawingml/2006/table">
            <a:tbl>
              <a:tblPr firstRow="1" firstCol="1" bandRow="1"/>
              <a:tblGrid>
                <a:gridCol w="1326220"/>
                <a:gridCol w="5505827"/>
              </a:tblGrid>
              <a:tr h="380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参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数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80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myPen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确定曲线的颜色、宽度和样式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定义椭圆边框的左上角的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定义椭圆边框的左上角的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width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定义椭圆边框的宽度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height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定义椭圆边框的高度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643479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dirty="0"/>
              <a:t>．</a:t>
            </a:r>
            <a:r>
              <a:rPr lang="zh-CN" altLang="zh-CN" sz="2800" b="1" dirty="0"/>
              <a:t>绘制椭圆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888" y="1244009"/>
            <a:ext cx="989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7.6</a:t>
            </a:r>
            <a:r>
              <a:rPr lang="zh-CN" altLang="zh-CN" dirty="0"/>
              <a:t>】 设计</a:t>
            </a:r>
            <a:r>
              <a:rPr lang="en-US" altLang="zh-CN" dirty="0" err="1"/>
              <a:t>WinForm</a:t>
            </a:r>
            <a:r>
              <a:rPr lang="zh-CN" altLang="zh-CN" dirty="0"/>
              <a:t>应用程序，分别使用以上介绍的两种方法绘制椭圆。</a:t>
            </a:r>
          </a:p>
          <a:p>
            <a:pPr indent="446088"/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的设计视图中将此窗体调整到适当的大小并将</a:t>
            </a:r>
            <a:r>
              <a:rPr lang="en-US" altLang="zh-CN" dirty="0"/>
              <a:t>Text</a:t>
            </a:r>
            <a:r>
              <a:rPr lang="zh-CN" altLang="zh-CN" dirty="0"/>
              <a:t>属性设为“绘制椭圆”。从工具箱中拖曳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控件到窗体中。控件</a:t>
            </a:r>
            <a:r>
              <a:rPr lang="en-US" altLang="zh-CN" dirty="0"/>
              <a:t>button1</a:t>
            </a:r>
            <a:r>
              <a:rPr lang="zh-CN" altLang="zh-CN" dirty="0"/>
              <a:t>和</a:t>
            </a:r>
            <a:r>
              <a:rPr lang="en-US" altLang="zh-CN" dirty="0"/>
              <a:t>button2</a:t>
            </a:r>
            <a:r>
              <a:rPr lang="zh-CN" altLang="zh-CN" dirty="0"/>
              <a:t>的</a:t>
            </a:r>
            <a:r>
              <a:rPr lang="en-US" altLang="zh-CN" dirty="0"/>
              <a:t>Text</a:t>
            </a:r>
            <a:r>
              <a:rPr lang="zh-CN" altLang="zh-CN" dirty="0"/>
              <a:t>属性值分别设置为“方法一”和“方法二”。</a:t>
            </a:r>
          </a:p>
          <a:p>
            <a:pPr indent="446088"/>
            <a:r>
              <a:rPr lang="zh-CN" altLang="zh-CN" dirty="0"/>
              <a:t>为两个按钮编写事件代码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69311" y="2721337"/>
            <a:ext cx="8941981" cy="3607891"/>
          </a:xfrm>
          <a:prstGeom prst="roundRect">
            <a:avLst>
              <a:gd name="adj" fmla="val 3974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void button1_Click(object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Graphics g = </a:t>
            </a:r>
            <a:r>
              <a:rPr lang="en-US" altLang="zh-CN" sz="1600" dirty="0" err="1"/>
              <a:t>this.CreateGraphics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    Pen 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 = new Pen(</a:t>
            </a:r>
            <a:r>
              <a:rPr lang="en-US" altLang="zh-CN" sz="1600" dirty="0" err="1"/>
              <a:t>Color.Black</a:t>
            </a:r>
            <a:r>
              <a:rPr lang="en-US" altLang="zh-CN" sz="1600" dirty="0"/>
              <a:t>, 4);</a:t>
            </a:r>
            <a:endParaRPr lang="zh-CN" altLang="zh-CN" sz="1600" dirty="0"/>
          </a:p>
          <a:p>
            <a:r>
              <a:rPr lang="en-US" altLang="zh-CN" sz="1600" dirty="0"/>
              <a:t>    /*</a:t>
            </a:r>
            <a:r>
              <a:rPr lang="zh-CN" altLang="zh-CN" sz="1600" dirty="0"/>
              <a:t>声明一个</a:t>
            </a:r>
            <a:r>
              <a:rPr lang="en-US" altLang="zh-CN" sz="1600" dirty="0"/>
              <a:t> Rectangle </a:t>
            </a:r>
            <a:r>
              <a:rPr lang="zh-CN" altLang="zh-CN" sz="1600" dirty="0"/>
              <a:t>结构以</a:t>
            </a:r>
            <a:r>
              <a:rPr lang="en-US" altLang="zh-CN" sz="1600" dirty="0"/>
              <a:t>(30,30)</a:t>
            </a:r>
            <a:r>
              <a:rPr lang="zh-CN" altLang="zh-CN" sz="1600" dirty="0"/>
              <a:t>为起点长为</a:t>
            </a:r>
            <a:r>
              <a:rPr lang="en-US" altLang="zh-CN" sz="1600" dirty="0"/>
              <a:t>100</a:t>
            </a:r>
            <a:r>
              <a:rPr lang="zh-CN" altLang="zh-CN" sz="1600" dirty="0"/>
              <a:t>，高为</a:t>
            </a:r>
            <a:r>
              <a:rPr lang="en-US" altLang="zh-CN" sz="1600" dirty="0"/>
              <a:t>80</a:t>
            </a:r>
            <a:r>
              <a:rPr lang="zh-CN" altLang="zh-CN" sz="1600" dirty="0"/>
              <a:t>的矩形</a:t>
            </a:r>
            <a:r>
              <a:rPr lang="en-US" altLang="zh-CN" sz="1600" dirty="0"/>
              <a:t>*/</a:t>
            </a:r>
            <a:endParaRPr lang="zh-CN" altLang="zh-CN" sz="1600" dirty="0"/>
          </a:p>
          <a:p>
            <a:r>
              <a:rPr lang="en-US" altLang="zh-CN" sz="1600" dirty="0"/>
              <a:t>    Rectangle </a:t>
            </a:r>
            <a:r>
              <a:rPr lang="en-US" altLang="zh-CN" sz="1600" dirty="0" err="1"/>
              <a:t>rect</a:t>
            </a:r>
            <a:r>
              <a:rPr lang="en-US" altLang="zh-CN" sz="1600" dirty="0"/>
              <a:t> = new Rectangle(30, 30, 100, 80);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g.DrawEllipse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rect</a:t>
            </a:r>
            <a:r>
              <a:rPr lang="en-US" altLang="zh-CN" sz="1600" dirty="0"/>
              <a:t>);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r>
              <a:rPr lang="en-US" altLang="zh-CN" sz="1600" dirty="0"/>
              <a:t>private void button2_Click(object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Graphics g = </a:t>
            </a:r>
            <a:r>
              <a:rPr lang="en-US" altLang="zh-CN" sz="1600" dirty="0" err="1"/>
              <a:t>this.CreateGraphics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    Pen 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 = new Pen(</a:t>
            </a:r>
            <a:r>
              <a:rPr lang="en-US" altLang="zh-CN" sz="1600" dirty="0" err="1"/>
              <a:t>Color.Red</a:t>
            </a:r>
            <a:r>
              <a:rPr lang="en-US" altLang="zh-CN" sz="1600" dirty="0"/>
              <a:t>, 4);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g.DrawEllipse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, 160, 30, 100, 80); 	// </a:t>
            </a:r>
            <a:r>
              <a:rPr lang="zh-CN" altLang="zh-CN" sz="1600" dirty="0"/>
              <a:t>以</a:t>
            </a:r>
            <a:r>
              <a:rPr lang="en-US" altLang="zh-CN" sz="1600" dirty="0"/>
              <a:t>(160,30)</a:t>
            </a:r>
            <a:r>
              <a:rPr lang="zh-CN" altLang="zh-CN" sz="1600" dirty="0"/>
              <a:t>为起点长为</a:t>
            </a:r>
            <a:r>
              <a:rPr lang="en-US" altLang="zh-CN" sz="1600" dirty="0"/>
              <a:t>100</a:t>
            </a:r>
            <a:r>
              <a:rPr lang="zh-CN" altLang="zh-CN" sz="1600" dirty="0"/>
              <a:t>，高为</a:t>
            </a:r>
            <a:r>
              <a:rPr lang="en-US" altLang="zh-CN" sz="1600" dirty="0"/>
              <a:t>80</a:t>
            </a:r>
            <a:r>
              <a:rPr lang="zh-CN" altLang="zh-CN" sz="1600" dirty="0"/>
              <a:t>的椭圆</a:t>
            </a:r>
          </a:p>
          <a:p>
            <a:r>
              <a:rPr lang="en-US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76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dirty="0"/>
              <a:t>．</a:t>
            </a:r>
            <a:r>
              <a:rPr lang="zh-CN" altLang="zh-CN" sz="2800" b="1" dirty="0"/>
              <a:t>绘制椭圆</a:t>
            </a:r>
          </a:p>
        </p:txBody>
      </p:sp>
      <p:sp>
        <p:nvSpPr>
          <p:cNvPr id="3" name="矩形 2"/>
          <p:cNvSpPr/>
          <p:nvPr/>
        </p:nvSpPr>
        <p:spPr>
          <a:xfrm>
            <a:off x="1478494" y="1426166"/>
            <a:ext cx="6045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运行程序，分别单击两个按钮，画出的椭圆如图</a:t>
            </a:r>
            <a:r>
              <a:rPr lang="en-US" altLang="zh-CN" dirty="0"/>
              <a:t>7.9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2355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785" y="1795498"/>
            <a:ext cx="2871869" cy="218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22745" y="4040372"/>
            <a:ext cx="1001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圆属于一种特殊的椭圆，当椭圆边框的宽度和高度相等时即为圆。如将上面控件</a:t>
            </a:r>
            <a:r>
              <a:rPr lang="en-US" altLang="zh-CN" dirty="0"/>
              <a:t>button2</a:t>
            </a:r>
            <a:r>
              <a:rPr lang="zh-CN" altLang="zh-CN" dirty="0"/>
              <a:t>的代码改写为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1750828" y="4708267"/>
            <a:ext cx="9030586" cy="119181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Graphics g = </a:t>
            </a:r>
            <a:r>
              <a:rPr lang="en-US" altLang="zh-CN" sz="1600" dirty="0" err="1"/>
              <a:t>this.CreateGraphics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Pen 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 = new Pen(</a:t>
            </a:r>
            <a:r>
              <a:rPr lang="en-US" altLang="zh-CN" sz="1600" dirty="0" err="1"/>
              <a:t>Color.Red</a:t>
            </a:r>
            <a:r>
              <a:rPr lang="en-US" altLang="zh-CN" sz="1600" dirty="0"/>
              <a:t>, 4);</a:t>
            </a:r>
            <a:endParaRPr lang="zh-CN" altLang="zh-CN" sz="1600" dirty="0"/>
          </a:p>
          <a:p>
            <a:r>
              <a:rPr lang="en-US" altLang="zh-CN" sz="1600" dirty="0" err="1"/>
              <a:t>g.DrawEllipse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, 160, 30, 100, 100);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以</a:t>
            </a:r>
            <a:r>
              <a:rPr lang="en-US" altLang="zh-CN" sz="1600" dirty="0"/>
              <a:t>(160,30)</a:t>
            </a:r>
            <a:r>
              <a:rPr lang="zh-CN" altLang="zh-CN" sz="1600" dirty="0"/>
              <a:t>为起点长为</a:t>
            </a:r>
            <a:r>
              <a:rPr lang="en-US" altLang="zh-CN" sz="1600" dirty="0"/>
              <a:t>100</a:t>
            </a:r>
            <a:r>
              <a:rPr lang="zh-CN" altLang="zh-CN" sz="1600" dirty="0"/>
              <a:t>，高为</a:t>
            </a:r>
            <a:r>
              <a:rPr lang="en-US" altLang="zh-CN" sz="1600" dirty="0"/>
              <a:t>100</a:t>
            </a:r>
            <a:r>
              <a:rPr lang="zh-CN" altLang="zh-CN" sz="1600" dirty="0"/>
              <a:t>的圆</a:t>
            </a:r>
          </a:p>
        </p:txBody>
      </p:sp>
      <p:sp>
        <p:nvSpPr>
          <p:cNvPr id="6" name="矩形 5"/>
          <p:cNvSpPr/>
          <p:nvPr/>
        </p:nvSpPr>
        <p:spPr>
          <a:xfrm>
            <a:off x="1750828" y="597689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绘出的就是圆。</a:t>
            </a:r>
          </a:p>
        </p:txBody>
      </p:sp>
    </p:spTree>
    <p:extLst>
      <p:ext uri="{BB962C8B-B14F-4D97-AF65-F5344CB8AC3E}">
        <p14:creationId xmlns:p14="http://schemas.microsoft.com/office/powerpoint/2010/main" val="156328325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．绘制圆弧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0" y="1424763"/>
            <a:ext cx="10100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绘制圆弧时，可以调用</a:t>
            </a:r>
            <a:r>
              <a:rPr lang="en-US" altLang="zh-CN" dirty="0"/>
              <a:t>Graphics</a:t>
            </a:r>
            <a:r>
              <a:rPr lang="zh-CN" altLang="zh-CN" dirty="0"/>
              <a:t>类中的</a:t>
            </a:r>
            <a:r>
              <a:rPr lang="en-US" altLang="zh-CN" dirty="0" err="1"/>
              <a:t>DrawArc</a:t>
            </a:r>
            <a:r>
              <a:rPr lang="en-US" altLang="zh-CN" dirty="0"/>
              <a:t>()</a:t>
            </a:r>
            <a:r>
              <a:rPr lang="zh-CN" altLang="zh-CN" dirty="0"/>
              <a:t>方法，该方法为可重载方法，它主要用来绘制一段弧线，其常用格式有以下两种。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）绘制一段弧线，它表示由</a:t>
            </a:r>
            <a:r>
              <a:rPr lang="en-US" altLang="zh-CN" dirty="0"/>
              <a:t>Rectangle</a:t>
            </a:r>
            <a:r>
              <a:rPr lang="zh-CN" altLang="zh-CN" dirty="0"/>
              <a:t>结构指定的圆弧的一部分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65768" y="2348093"/>
            <a:ext cx="9009320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g.DrawArc</a:t>
            </a:r>
            <a:r>
              <a:rPr lang="en-US" altLang="zh-CN" dirty="0"/>
              <a:t>(Pen </a:t>
            </a:r>
            <a:r>
              <a:rPr lang="en-US" altLang="zh-CN" dirty="0" err="1"/>
              <a:t>myPen</a:t>
            </a:r>
            <a:r>
              <a:rPr lang="en-US" altLang="zh-CN" dirty="0"/>
              <a:t>, Rectangle </a:t>
            </a:r>
            <a:r>
              <a:rPr lang="en-US" altLang="zh-CN" dirty="0" err="1"/>
              <a:t>rect</a:t>
            </a:r>
            <a:r>
              <a:rPr lang="en-US" altLang="zh-CN" dirty="0"/>
              <a:t>, </a:t>
            </a:r>
            <a:r>
              <a:rPr lang="en-US" altLang="zh-CN" dirty="0" err="1"/>
              <a:t>startAngle</a:t>
            </a:r>
            <a:r>
              <a:rPr lang="en-US" altLang="zh-CN" dirty="0"/>
              <a:t>, </a:t>
            </a:r>
            <a:r>
              <a:rPr lang="en-US" altLang="zh-CN" dirty="0" err="1"/>
              <a:t>sweepAngle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72564" y="3063182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DrawArc</a:t>
            </a:r>
            <a:r>
              <a:rPr lang="en-US" altLang="zh-CN" dirty="0"/>
              <a:t>()</a:t>
            </a:r>
            <a:r>
              <a:rPr lang="zh-CN" altLang="zh-CN" dirty="0"/>
              <a:t>方法一中各参数及说明如表</a:t>
            </a:r>
            <a:r>
              <a:rPr lang="en-US" altLang="zh-CN" dirty="0"/>
              <a:t>7.8</a:t>
            </a:r>
            <a:r>
              <a:rPr lang="zh-CN" altLang="zh-CN" dirty="0"/>
              <a:t>所示。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049347"/>
              </p:ext>
            </p:extLst>
          </p:nvPr>
        </p:nvGraphicFramePr>
        <p:xfrm>
          <a:off x="2801050" y="3550444"/>
          <a:ext cx="7682651" cy="1957220"/>
        </p:xfrm>
        <a:graphic>
          <a:graphicData uri="http://schemas.openxmlformats.org/drawingml/2006/table">
            <a:tbl>
              <a:tblPr firstRow="1" firstCol="1" bandRow="1"/>
              <a:tblGrid>
                <a:gridCol w="1390346"/>
                <a:gridCol w="6292305"/>
              </a:tblGrid>
              <a:tr h="3914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参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数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91444">
                <a:tc>
                  <a:txBody>
                    <a:bodyPr/>
                    <a:lstStyle/>
                    <a:p>
                      <a:pPr indent="146685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myPen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Pen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对象，它确定弧线的颜色、宽度和样式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4">
                <a:tc>
                  <a:txBody>
                    <a:bodyPr/>
                    <a:lstStyle/>
                    <a:p>
                      <a:pPr indent="146685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rect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Rectangle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结构，它定义圆弧的边界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4">
                <a:tc>
                  <a:txBody>
                    <a:bodyPr/>
                    <a:lstStyle/>
                    <a:p>
                      <a:pPr indent="146685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startAngle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从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轴到弧线的起始点沿顺时针方向度量的角（以度为单位）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444">
                <a:tc>
                  <a:txBody>
                    <a:bodyPr/>
                    <a:lstStyle/>
                    <a:p>
                      <a:pPr indent="146685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sweepAngle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从</a:t>
                      </a:r>
                      <a:r>
                        <a:rPr lang="en-US" sz="1400" kern="100" dirty="0" err="1">
                          <a:effectLst/>
                          <a:latin typeface="Times New Roman"/>
                          <a:ea typeface="宋体"/>
                        </a:rPr>
                        <a:t>startAngle</a:t>
                      </a: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参数到弧线的结束点沿顺时针方向度量的角（以度为单位）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8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GDI+</a:t>
            </a:r>
            <a:r>
              <a:rPr lang="zh-CN" altLang="zh-CN" sz="2800" b="1" dirty="0"/>
              <a:t>简介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0456" y="1467293"/>
            <a:ext cx="9197162" cy="3360420"/>
          </a:xfrm>
          <a:prstGeom prst="plaque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顾名思义，</a:t>
            </a:r>
            <a:r>
              <a:rPr lang="en-US" altLang="zh-CN" dirty="0"/>
              <a:t>GDI+</a:t>
            </a:r>
            <a:r>
              <a:rPr lang="zh-CN" altLang="zh-CN" dirty="0"/>
              <a:t>是前版本</a:t>
            </a:r>
            <a:r>
              <a:rPr lang="en-US" altLang="zh-CN" dirty="0"/>
              <a:t>GDI</a:t>
            </a:r>
            <a:r>
              <a:rPr lang="zh-CN" altLang="zh-CN" dirty="0"/>
              <a:t>的升级，</a:t>
            </a:r>
            <a:r>
              <a:rPr lang="en-US" altLang="zh-CN" dirty="0"/>
              <a:t>GDI+</a:t>
            </a:r>
            <a:r>
              <a:rPr lang="zh-CN" altLang="zh-CN" dirty="0"/>
              <a:t>类库最早出现在</a:t>
            </a:r>
            <a:r>
              <a:rPr lang="en-US" altLang="zh-CN" dirty="0"/>
              <a:t>Windows 2000</a:t>
            </a:r>
            <a:r>
              <a:rPr lang="zh-CN" altLang="zh-CN" dirty="0"/>
              <a:t>系统中，包括一系列处理图形、文字和图像的类，这些类提供了二维图形绘制、图像处理的大量功能，程序员只需调用由这些类提供的方法，就可间接地调用特定设备驱动程序。通过使用</a:t>
            </a:r>
            <a:r>
              <a:rPr lang="en-US" altLang="zh-CN" dirty="0"/>
              <a:t>GDI+</a:t>
            </a:r>
            <a:r>
              <a:rPr lang="zh-CN" altLang="zh-CN" dirty="0"/>
              <a:t>，可以将应用程序与图形硬件分隔开来，而正是这种分隔使得程序员能够创建与设备无关的应用程序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446088"/>
            <a:r>
              <a:rPr lang="en-US" altLang="zh-CN" dirty="0"/>
              <a:t>GDI+</a:t>
            </a:r>
            <a:r>
              <a:rPr lang="zh-CN" altLang="zh-CN" dirty="0"/>
              <a:t>是</a:t>
            </a:r>
            <a:r>
              <a:rPr lang="en-US" altLang="zh-CN" dirty="0"/>
              <a:t>Windows XP</a:t>
            </a:r>
            <a:r>
              <a:rPr lang="zh-CN" altLang="zh-CN" dirty="0"/>
              <a:t>系统中的一个子系统，出于兼容性考虑，</a:t>
            </a:r>
            <a:r>
              <a:rPr lang="en-US" altLang="zh-CN" dirty="0"/>
              <a:t>Windows XP</a:t>
            </a:r>
            <a:r>
              <a:rPr lang="zh-CN" altLang="zh-CN" dirty="0"/>
              <a:t>系统仍然支持以前版本的</a:t>
            </a:r>
            <a:r>
              <a:rPr lang="en-US" altLang="zh-CN" dirty="0"/>
              <a:t>GDI</a:t>
            </a:r>
            <a:r>
              <a:rPr lang="zh-CN" altLang="zh-CN" dirty="0"/>
              <a:t>，但是在开发新应用程序的时候，为了满足图形输出需要，开发人员应该使用</a:t>
            </a:r>
            <a:r>
              <a:rPr lang="en-US" altLang="zh-CN" dirty="0"/>
              <a:t>GDI+</a:t>
            </a:r>
            <a:r>
              <a:rPr lang="zh-CN" altLang="zh-CN" dirty="0"/>
              <a:t>，因为</a:t>
            </a:r>
            <a:r>
              <a:rPr lang="en-US" altLang="zh-CN" dirty="0"/>
              <a:t>GDI+</a:t>
            </a:r>
            <a:r>
              <a:rPr lang="zh-CN" altLang="zh-CN" dirty="0"/>
              <a:t>对以前的</a:t>
            </a:r>
            <a:r>
              <a:rPr lang="en-US" altLang="zh-CN" dirty="0"/>
              <a:t>Windows</a:t>
            </a:r>
            <a:r>
              <a:rPr lang="zh-CN" altLang="zh-CN" dirty="0"/>
              <a:t>版本中</a:t>
            </a:r>
            <a:r>
              <a:rPr lang="en-US" altLang="zh-CN" dirty="0"/>
              <a:t>GDI</a:t>
            </a:r>
            <a:r>
              <a:rPr lang="zh-CN" altLang="zh-CN" dirty="0"/>
              <a:t>进行了优化，并添加了许多新的功能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104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．绘制圆弧</a:t>
            </a:r>
          </a:p>
        </p:txBody>
      </p:sp>
      <p:sp>
        <p:nvSpPr>
          <p:cNvPr id="3" name="矩形 2"/>
          <p:cNvSpPr/>
          <p:nvPr/>
        </p:nvSpPr>
        <p:spPr>
          <a:xfrm>
            <a:off x="1197934" y="1351463"/>
            <a:ext cx="7744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）绘制一段弧线，它表示由一对坐标、宽度和高度指定的圆弧部分。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99954" y="1762474"/>
            <a:ext cx="9413358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g.DrawArc</a:t>
            </a:r>
            <a:r>
              <a:rPr lang="en-US" altLang="zh-CN" dirty="0"/>
              <a:t>(Pen </a:t>
            </a:r>
            <a:r>
              <a:rPr lang="en-US" altLang="zh-CN" dirty="0" err="1"/>
              <a:t>myPen</a:t>
            </a:r>
            <a:r>
              <a:rPr lang="en-US" altLang="zh-CN" dirty="0"/>
              <a:t>,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x,int</a:t>
            </a:r>
            <a:r>
              <a:rPr lang="en-US" altLang="zh-CN" dirty="0"/>
              <a:t> </a:t>
            </a:r>
            <a:r>
              <a:rPr lang="en-US" altLang="zh-CN" dirty="0" err="1"/>
              <a:t>y,int</a:t>
            </a:r>
            <a:r>
              <a:rPr lang="en-US" altLang="zh-CN" dirty="0"/>
              <a:t> </a:t>
            </a:r>
            <a:r>
              <a:rPr lang="en-US" altLang="zh-CN" dirty="0" err="1"/>
              <a:t>width,int</a:t>
            </a:r>
            <a:r>
              <a:rPr lang="en-US" altLang="zh-CN" dirty="0"/>
              <a:t> height, </a:t>
            </a:r>
            <a:r>
              <a:rPr lang="en-US" altLang="zh-CN" dirty="0" err="1"/>
              <a:t>startAngle</a:t>
            </a:r>
            <a:r>
              <a:rPr lang="en-US" altLang="zh-CN" dirty="0"/>
              <a:t>, </a:t>
            </a:r>
            <a:r>
              <a:rPr lang="en-US" altLang="zh-CN" dirty="0" err="1"/>
              <a:t>sweepAngle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99954" y="2477563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DrawArc</a:t>
            </a:r>
            <a:r>
              <a:rPr lang="en-US" altLang="zh-CN" dirty="0"/>
              <a:t>()</a:t>
            </a:r>
            <a:r>
              <a:rPr lang="zh-CN" altLang="zh-CN" dirty="0"/>
              <a:t>方法二中各参数及说明如表</a:t>
            </a:r>
            <a:r>
              <a:rPr lang="en-US" altLang="zh-CN" dirty="0"/>
              <a:t>7.9</a:t>
            </a:r>
            <a:r>
              <a:rPr lang="zh-CN" altLang="zh-CN" dirty="0"/>
              <a:t>所示。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37259"/>
              </p:ext>
            </p:extLst>
          </p:nvPr>
        </p:nvGraphicFramePr>
        <p:xfrm>
          <a:off x="2424795" y="3003487"/>
          <a:ext cx="7363675" cy="2663664"/>
        </p:xfrm>
        <a:graphic>
          <a:graphicData uri="http://schemas.openxmlformats.org/drawingml/2006/table">
            <a:tbl>
              <a:tblPr firstRow="1" firstCol="1" bandRow="1"/>
              <a:tblGrid>
                <a:gridCol w="1583489"/>
                <a:gridCol w="5780186"/>
              </a:tblGrid>
              <a:tr h="3329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参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数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32958">
                <a:tc>
                  <a:txBody>
                    <a:bodyPr/>
                    <a:lstStyle/>
                    <a:p>
                      <a:pPr indent="22733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myPen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确定弧线的颜色、宽度和样式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58">
                <a:tc>
                  <a:txBody>
                    <a:bodyPr/>
                    <a:lstStyle/>
                    <a:p>
                      <a:pPr indent="22733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定义圆弧边框的左上角的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58">
                <a:tc>
                  <a:txBody>
                    <a:bodyPr/>
                    <a:lstStyle/>
                    <a:p>
                      <a:pPr indent="22733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定义圆弧边框的左上角的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y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坐标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58">
                <a:tc>
                  <a:txBody>
                    <a:bodyPr/>
                    <a:lstStyle/>
                    <a:p>
                      <a:pPr indent="22733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width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定义圆弧边框的宽度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58">
                <a:tc>
                  <a:txBody>
                    <a:bodyPr/>
                    <a:lstStyle/>
                    <a:p>
                      <a:pPr indent="22733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height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定义圆弧边框的高度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58">
                <a:tc>
                  <a:txBody>
                    <a:bodyPr/>
                    <a:lstStyle/>
                    <a:p>
                      <a:pPr indent="22733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startAngle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从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x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轴到弧线的起始点沿顺时针方向度量的角（以度为单位）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958">
                <a:tc>
                  <a:txBody>
                    <a:bodyPr/>
                    <a:lstStyle/>
                    <a:p>
                      <a:pPr indent="227330"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sweepAngle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从</a:t>
                      </a:r>
                      <a:r>
                        <a:rPr lang="en-US" sz="1400" kern="100" dirty="0" err="1">
                          <a:effectLst/>
                          <a:latin typeface="Times New Roman"/>
                          <a:ea typeface="宋体"/>
                        </a:rPr>
                        <a:t>startAngle</a:t>
                      </a: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参数到弧线的结束点沿顺时针方向度量的角（以度为单位）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45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．绘制圆弧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3377" y="1350335"/>
            <a:ext cx="9739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7.7</a:t>
            </a:r>
            <a:r>
              <a:rPr lang="zh-CN" altLang="zh-CN" dirty="0"/>
              <a:t>】 设计</a:t>
            </a:r>
            <a:r>
              <a:rPr lang="en-US" altLang="zh-CN" dirty="0" err="1"/>
              <a:t>WinForm</a:t>
            </a:r>
            <a:r>
              <a:rPr lang="zh-CN" altLang="zh-CN" dirty="0"/>
              <a:t>应用程序，分别使用以上介绍的两种方法绘制圆弧。</a:t>
            </a:r>
          </a:p>
          <a:p>
            <a:pPr indent="446088"/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的设计视图中将此窗体调整到适当的大小并将</a:t>
            </a:r>
            <a:r>
              <a:rPr lang="en-US" altLang="zh-CN" dirty="0"/>
              <a:t>Text</a:t>
            </a:r>
            <a:r>
              <a:rPr lang="zh-CN" altLang="zh-CN" dirty="0"/>
              <a:t>属性设为“绘制圆弧”。从工具箱中拖曳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控件到窗体中。控件</a:t>
            </a:r>
            <a:r>
              <a:rPr lang="en-US" altLang="zh-CN" dirty="0"/>
              <a:t>button1</a:t>
            </a:r>
            <a:r>
              <a:rPr lang="zh-CN" altLang="zh-CN" dirty="0"/>
              <a:t>和</a:t>
            </a:r>
            <a:r>
              <a:rPr lang="en-US" altLang="zh-CN" dirty="0"/>
              <a:t>button2</a:t>
            </a:r>
            <a:r>
              <a:rPr lang="zh-CN" altLang="zh-CN" dirty="0"/>
              <a:t>的</a:t>
            </a:r>
            <a:r>
              <a:rPr lang="en-US" altLang="zh-CN" dirty="0"/>
              <a:t>Text</a:t>
            </a:r>
            <a:r>
              <a:rPr lang="zh-CN" altLang="zh-CN" dirty="0"/>
              <a:t>属性值分别设置为“方法一”和“方法二”。</a:t>
            </a:r>
          </a:p>
          <a:p>
            <a:pPr indent="446088"/>
            <a:r>
              <a:rPr lang="zh-CN" altLang="zh-CN" dirty="0"/>
              <a:t>为两个按钮编写事件代码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807535" y="2827663"/>
            <a:ext cx="8750595" cy="3822263"/>
          </a:xfrm>
          <a:prstGeom prst="roundRect">
            <a:avLst>
              <a:gd name="adj" fmla="val 3212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void button1_Click(object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Graphics g = </a:t>
            </a:r>
            <a:r>
              <a:rPr lang="en-US" altLang="zh-CN" sz="1600" dirty="0" err="1"/>
              <a:t>this.CreateGraphics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    Pen 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 = new Pen(</a:t>
            </a:r>
            <a:r>
              <a:rPr lang="en-US" altLang="zh-CN" sz="1600" dirty="0" err="1"/>
              <a:t>Color.Black</a:t>
            </a:r>
            <a:r>
              <a:rPr lang="en-US" altLang="zh-CN" sz="1600" dirty="0"/>
              <a:t>, 4);</a:t>
            </a:r>
            <a:endParaRPr lang="zh-CN" altLang="zh-CN" sz="1600" dirty="0"/>
          </a:p>
          <a:p>
            <a:r>
              <a:rPr lang="en-US" altLang="zh-CN" sz="1600" dirty="0"/>
              <a:t>    /*</a:t>
            </a:r>
            <a:r>
              <a:rPr lang="zh-CN" altLang="zh-CN" sz="1600" dirty="0"/>
              <a:t>声明一个</a:t>
            </a:r>
            <a:r>
              <a:rPr lang="en-US" altLang="zh-CN" sz="1600" dirty="0"/>
              <a:t> Rectangle </a:t>
            </a:r>
            <a:r>
              <a:rPr lang="zh-CN" altLang="zh-CN" sz="1600" dirty="0"/>
              <a:t>结构以</a:t>
            </a:r>
            <a:r>
              <a:rPr lang="en-US" altLang="zh-CN" sz="1600" dirty="0"/>
              <a:t>(60,30)</a:t>
            </a:r>
            <a:r>
              <a:rPr lang="zh-CN" altLang="zh-CN" sz="1600" dirty="0"/>
              <a:t>为起点长为</a:t>
            </a:r>
            <a:r>
              <a:rPr lang="en-US" altLang="zh-CN" sz="1600" dirty="0"/>
              <a:t>100</a:t>
            </a:r>
            <a:r>
              <a:rPr lang="zh-CN" altLang="zh-CN" sz="1600" dirty="0"/>
              <a:t>，高为</a:t>
            </a:r>
            <a:r>
              <a:rPr lang="en-US" altLang="zh-CN" sz="1600" dirty="0"/>
              <a:t>80</a:t>
            </a:r>
            <a:r>
              <a:rPr lang="zh-CN" altLang="zh-CN" sz="1600" dirty="0"/>
              <a:t>的矩形</a:t>
            </a:r>
            <a:r>
              <a:rPr lang="en-US" altLang="zh-CN" sz="1600" dirty="0"/>
              <a:t>*/</a:t>
            </a:r>
            <a:endParaRPr lang="zh-CN" altLang="zh-CN" sz="1600" dirty="0"/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    Rectangle </a:t>
            </a:r>
            <a:r>
              <a:rPr lang="en-US" altLang="zh-CN" sz="1600" dirty="0" err="1"/>
              <a:t>rect</a:t>
            </a:r>
            <a:r>
              <a:rPr lang="en-US" altLang="zh-CN" sz="1600" dirty="0"/>
              <a:t> = new Rectangle(60, 30, 100, 80);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g.DrawArc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rect</a:t>
            </a:r>
            <a:r>
              <a:rPr lang="en-US" altLang="zh-CN" sz="1600" dirty="0"/>
              <a:t>, 120, 170);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r>
              <a:rPr lang="en-US" altLang="zh-CN" sz="1600" dirty="0"/>
              <a:t>private void button2_Click(object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Graphics g = </a:t>
            </a:r>
            <a:r>
              <a:rPr lang="en-US" altLang="zh-CN" sz="1600" dirty="0" err="1"/>
              <a:t>this.CreateGraphics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/>
              <a:t>    Pen 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 = new Pen(</a:t>
            </a:r>
            <a:r>
              <a:rPr lang="en-US" altLang="zh-CN" sz="1600" dirty="0" err="1"/>
              <a:t>Color.Red</a:t>
            </a:r>
            <a:r>
              <a:rPr lang="en-US" altLang="zh-CN" sz="1600" dirty="0"/>
              <a:t>, 4);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g.DrawArc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myPen</a:t>
            </a:r>
            <a:r>
              <a:rPr lang="en-US" altLang="zh-CN" sz="1600" dirty="0"/>
              <a:t>, 170, 30, 100, 80, 120, 170);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4096147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．绘制圆弧</a:t>
            </a:r>
          </a:p>
        </p:txBody>
      </p:sp>
      <p:sp>
        <p:nvSpPr>
          <p:cNvPr id="3" name="矩形 2"/>
          <p:cNvSpPr/>
          <p:nvPr/>
        </p:nvSpPr>
        <p:spPr>
          <a:xfrm>
            <a:off x="1446272" y="1540317"/>
            <a:ext cx="6173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运行程序，分别单击两个按钮，画出的圆弧如图</a:t>
            </a:r>
            <a:r>
              <a:rPr lang="en-US" altLang="zh-CN" dirty="0"/>
              <a:t>7.10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276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7" y="2227115"/>
            <a:ext cx="4001276" cy="298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/>
              <a:t>4</a:t>
            </a:r>
            <a:r>
              <a:rPr lang="zh-CN" altLang="zh-CN" sz="2800" b="1" dirty="0" smtClean="0"/>
              <a:t>．</a:t>
            </a:r>
            <a:r>
              <a:rPr lang="zh-CN" altLang="zh-CN" sz="2800" b="1" dirty="0"/>
              <a:t>绘制多边形</a:t>
            </a:r>
          </a:p>
        </p:txBody>
      </p:sp>
      <p:sp>
        <p:nvSpPr>
          <p:cNvPr id="3" name="矩形 2"/>
          <p:cNvSpPr/>
          <p:nvPr/>
        </p:nvSpPr>
        <p:spPr>
          <a:xfrm>
            <a:off x="1352393" y="1404901"/>
            <a:ext cx="4330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）绘制由一组</a:t>
            </a:r>
            <a:r>
              <a:rPr lang="en-US" altLang="zh-CN" dirty="0"/>
              <a:t>Point</a:t>
            </a:r>
            <a:r>
              <a:rPr lang="zh-CN" altLang="zh-CN" dirty="0"/>
              <a:t>结构定义的多边形。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765005" y="1774233"/>
            <a:ext cx="8973878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g.DrawPolygon</a:t>
            </a:r>
            <a:r>
              <a:rPr lang="en-US" altLang="zh-CN" dirty="0"/>
              <a:t> (Pen </a:t>
            </a:r>
            <a:r>
              <a:rPr lang="en-US" altLang="zh-CN" dirty="0" err="1"/>
              <a:t>myPen</a:t>
            </a:r>
            <a:r>
              <a:rPr lang="en-US" altLang="zh-CN" dirty="0"/>
              <a:t>, Point[]points);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921487" y="2605828"/>
            <a:ext cx="10338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en-US" altLang="zh-CN" dirty="0" err="1"/>
              <a:t>myPen</a:t>
            </a:r>
            <a:r>
              <a:rPr lang="zh-CN" altLang="zh-CN" dirty="0"/>
              <a:t>为</a:t>
            </a:r>
            <a:r>
              <a:rPr lang="en-US" altLang="zh-CN" dirty="0"/>
              <a:t>Pen</a:t>
            </a:r>
            <a:r>
              <a:rPr lang="zh-CN" altLang="zh-CN" dirty="0"/>
              <a:t>对象，用来确定多边形的颜色、宽度和样式。</a:t>
            </a:r>
            <a:r>
              <a:rPr lang="en-US" altLang="zh-CN" dirty="0"/>
              <a:t>points</a:t>
            </a:r>
            <a:r>
              <a:rPr lang="zh-CN" altLang="zh-CN" dirty="0"/>
              <a:t>为</a:t>
            </a:r>
            <a:r>
              <a:rPr lang="en-US" altLang="zh-CN" dirty="0"/>
              <a:t>Point</a:t>
            </a:r>
            <a:r>
              <a:rPr lang="zh-CN" altLang="zh-CN" dirty="0"/>
              <a:t>结构数组，这些结构表示多边形的顶点。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）绘制由一组</a:t>
            </a:r>
            <a:r>
              <a:rPr lang="en-US" altLang="zh-CN" dirty="0" err="1"/>
              <a:t>PointF</a:t>
            </a:r>
            <a:r>
              <a:rPr lang="zh-CN" altLang="zh-CN" dirty="0"/>
              <a:t>结构定义的多边形。</a:t>
            </a:r>
          </a:p>
        </p:txBody>
      </p:sp>
      <p:sp>
        <p:nvSpPr>
          <p:cNvPr id="6" name="矩形 5"/>
          <p:cNvSpPr/>
          <p:nvPr/>
        </p:nvSpPr>
        <p:spPr>
          <a:xfrm>
            <a:off x="1765005" y="3646116"/>
            <a:ext cx="8973878" cy="646331"/>
          </a:xfrm>
          <a:prstGeom prst="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  <a:p>
            <a:r>
              <a:rPr lang="en-US" altLang="zh-CN" dirty="0" err="1"/>
              <a:t>g.DrawPolygon</a:t>
            </a:r>
            <a:r>
              <a:rPr lang="en-US" altLang="zh-CN" dirty="0"/>
              <a:t> (Pen </a:t>
            </a:r>
            <a:r>
              <a:rPr lang="en-US" altLang="zh-CN" dirty="0" err="1"/>
              <a:t>myPen</a:t>
            </a:r>
            <a:r>
              <a:rPr lang="en-US" altLang="zh-CN" dirty="0"/>
              <a:t>, </a:t>
            </a:r>
            <a:r>
              <a:rPr lang="en-US" altLang="zh-CN" dirty="0" err="1"/>
              <a:t>PointF</a:t>
            </a:r>
            <a:r>
              <a:rPr lang="en-US" altLang="zh-CN" dirty="0"/>
              <a:t>[]points);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377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/>
              <a:t>4</a:t>
            </a:r>
            <a:r>
              <a:rPr lang="zh-CN" altLang="zh-CN" sz="2800" b="1" dirty="0" smtClean="0"/>
              <a:t>．</a:t>
            </a:r>
            <a:r>
              <a:rPr lang="zh-CN" altLang="zh-CN" sz="2800" b="1" dirty="0"/>
              <a:t>绘制多边形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1520456"/>
            <a:ext cx="98563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7.8</a:t>
            </a:r>
            <a:r>
              <a:rPr lang="zh-CN" altLang="zh-CN" dirty="0"/>
              <a:t>】 设计</a:t>
            </a:r>
            <a:r>
              <a:rPr lang="en-US" altLang="zh-CN" dirty="0" err="1"/>
              <a:t>WinForm</a:t>
            </a:r>
            <a:r>
              <a:rPr lang="zh-CN" altLang="zh-CN" dirty="0"/>
              <a:t>应用程序，分别使用以上介绍的两种方法绘制多边形。</a:t>
            </a:r>
          </a:p>
          <a:p>
            <a:pPr indent="446088"/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的设计视图中将此窗体调整到适当的大小，并将</a:t>
            </a:r>
            <a:r>
              <a:rPr lang="en-US" altLang="zh-CN" dirty="0"/>
              <a:t>Text</a:t>
            </a:r>
            <a:r>
              <a:rPr lang="zh-CN" altLang="zh-CN" dirty="0"/>
              <a:t>属性设为“绘制多边形”。从工具箱中拖曳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控件到窗体中。控件</a:t>
            </a:r>
            <a:r>
              <a:rPr lang="en-US" altLang="zh-CN" dirty="0"/>
              <a:t>button1</a:t>
            </a:r>
            <a:r>
              <a:rPr lang="zh-CN" altLang="zh-CN" dirty="0"/>
              <a:t>和</a:t>
            </a:r>
            <a:r>
              <a:rPr lang="en-US" altLang="zh-CN" dirty="0"/>
              <a:t>button2</a:t>
            </a:r>
            <a:r>
              <a:rPr lang="zh-CN" altLang="zh-CN" dirty="0"/>
              <a:t>的</a:t>
            </a:r>
            <a:r>
              <a:rPr lang="en-US" altLang="zh-CN" dirty="0"/>
              <a:t>Text</a:t>
            </a:r>
            <a:r>
              <a:rPr lang="zh-CN" altLang="zh-CN" dirty="0"/>
              <a:t>属性值分别设置为“方法一”和“方法二”。</a:t>
            </a:r>
          </a:p>
          <a:p>
            <a:pPr indent="446088"/>
            <a:r>
              <a:rPr lang="zh-CN" altLang="zh-CN" dirty="0">
                <a:hlinkClick r:id="rId2" action="ppaction://hlinkfile"/>
              </a:rPr>
              <a:t>为两个按钮编写事件</a:t>
            </a:r>
            <a:r>
              <a:rPr lang="zh-CN" altLang="zh-CN" dirty="0" smtClean="0">
                <a:hlinkClick r:id="rId2" action="ppaction://hlinkfile"/>
              </a:rPr>
              <a:t>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en-US" altLang="zh-CN" dirty="0" smtClean="0"/>
          </a:p>
          <a:p>
            <a:pPr indent="446088"/>
            <a:r>
              <a:rPr lang="zh-CN" altLang="zh-CN" dirty="0"/>
              <a:t>运行程序，分别单击两个按钮，画出的多边形如图</a:t>
            </a:r>
            <a:r>
              <a:rPr lang="en-US" altLang="zh-CN" dirty="0"/>
              <a:t>7.11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pic>
        <p:nvPicPr>
          <p:cNvPr id="2867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02" y="3381856"/>
            <a:ext cx="2758558" cy="212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68842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043945" y="3397961"/>
            <a:ext cx="2145358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图形的填充</a:t>
            </a:r>
          </a:p>
        </p:txBody>
      </p:sp>
      <p:sp>
        <p:nvSpPr>
          <p:cNvPr id="2" name="矩形 1"/>
          <p:cNvSpPr/>
          <p:nvPr/>
        </p:nvSpPr>
        <p:spPr>
          <a:xfrm>
            <a:off x="5032665" y="4009878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．颜色</a:t>
            </a:r>
          </a:p>
        </p:txBody>
      </p:sp>
      <p:sp>
        <p:nvSpPr>
          <p:cNvPr id="3" name="矩形 2"/>
          <p:cNvSpPr/>
          <p:nvPr/>
        </p:nvSpPr>
        <p:spPr>
          <a:xfrm>
            <a:off x="6129843" y="4009878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．图案</a:t>
            </a:r>
          </a:p>
        </p:txBody>
      </p:sp>
    </p:spTree>
    <p:extLst>
      <p:ext uri="{BB962C8B-B14F-4D97-AF65-F5344CB8AC3E}">
        <p14:creationId xmlns:p14="http://schemas.microsoft.com/office/powerpoint/2010/main" val="377196502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．颜色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6419" y="1584251"/>
            <a:ext cx="9792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）系统定义的颜色</a:t>
            </a:r>
          </a:p>
          <a:p>
            <a:r>
              <a:rPr lang="zh-CN" altLang="zh-CN" dirty="0"/>
              <a:t>可以通过</a:t>
            </a:r>
            <a:r>
              <a:rPr lang="en-US" altLang="zh-CN" dirty="0"/>
              <a:t>Color </a:t>
            </a:r>
            <a:r>
              <a:rPr lang="zh-CN" altLang="zh-CN" dirty="0"/>
              <a:t>结构访问若干系统定义的颜色。这些颜色的示例如下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251096" y="2230582"/>
            <a:ext cx="9487787" cy="1725870"/>
          </a:xfrm>
          <a:prstGeom prst="roundRect">
            <a:avLst>
              <a:gd name="adj" fmla="val 9546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Color </a:t>
            </a:r>
            <a:r>
              <a:rPr lang="en-US" altLang="zh-CN" sz="1600" dirty="0" err="1"/>
              <a:t>myColor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 err="1"/>
              <a:t>myColor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Color.Red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 err="1"/>
              <a:t>myColor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Color.Aquamarine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 err="1"/>
              <a:t>myColor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Color.LightGoldenrodYellow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 err="1"/>
              <a:t>myColor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Color.PapayaWhip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 err="1"/>
              <a:t>myColor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Color.Tomato</a:t>
            </a:r>
            <a:r>
              <a:rPr lang="en-US" altLang="zh-CN" sz="1600" dirty="0"/>
              <a:t>;</a:t>
            </a:r>
            <a:endParaRPr lang="zh-CN" altLang="zh-CN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16688" y="3956452"/>
            <a:ext cx="10292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）用户定义的颜色</a:t>
            </a:r>
          </a:p>
          <a:p>
            <a:pPr indent="446088"/>
            <a:r>
              <a:rPr lang="zh-CN" altLang="zh-CN" dirty="0"/>
              <a:t>使用</a:t>
            </a:r>
            <a:r>
              <a:rPr lang="en-US" altLang="zh-CN" dirty="0" err="1"/>
              <a:t>Color.FromArgb</a:t>
            </a:r>
            <a:r>
              <a:rPr lang="en-US" altLang="zh-CN" dirty="0"/>
              <a:t>()</a:t>
            </a:r>
            <a:r>
              <a:rPr lang="zh-CN" altLang="zh-CN" dirty="0"/>
              <a:t>方法创建用户定义的颜色。定义时，可以指定一种颜色中红色、蓝色和绿色各部分的强度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251095" y="4911122"/>
            <a:ext cx="9487787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Color </a:t>
            </a:r>
            <a:r>
              <a:rPr lang="en-US" altLang="zh-CN" dirty="0" err="1"/>
              <a:t>myColor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 err="1"/>
              <a:t>myColor</a:t>
            </a:r>
            <a:r>
              <a:rPr lang="en-US" altLang="zh-CN" dirty="0"/>
              <a:t> = </a:t>
            </a:r>
            <a:r>
              <a:rPr lang="en-US" altLang="zh-CN" dirty="0" err="1"/>
              <a:t>Color.FromArgb</a:t>
            </a:r>
            <a:r>
              <a:rPr lang="en-US" altLang="zh-CN" dirty="0"/>
              <a:t>(23,56,78);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364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ripple dir="l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．颜色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949" y="1456660"/>
            <a:ext cx="9664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</a:t>
            </a:r>
            <a:r>
              <a:rPr lang="en-US" altLang="zh-CN" b="1" dirty="0"/>
              <a:t>Alpha</a:t>
            </a:r>
            <a:r>
              <a:rPr lang="zh-CN" altLang="zh-CN" b="1" dirty="0"/>
              <a:t>混合处理（透明度）</a:t>
            </a:r>
          </a:p>
          <a:p>
            <a:pPr indent="446088"/>
            <a:r>
              <a:rPr lang="en-US" altLang="zh-CN" dirty="0"/>
              <a:t>Alpha</a:t>
            </a:r>
            <a:r>
              <a:rPr lang="zh-CN" altLang="zh-CN" dirty="0"/>
              <a:t>表示所呈现图形后面的对象透明度。</a:t>
            </a:r>
            <a:r>
              <a:rPr lang="en-US" altLang="zh-CN" dirty="0"/>
              <a:t>Alpha</a:t>
            </a:r>
            <a:r>
              <a:rPr lang="zh-CN" altLang="zh-CN" dirty="0"/>
              <a:t>混合处理的颜色对于各种底纹和透明度效果很有用。如果需要指定</a:t>
            </a:r>
            <a:r>
              <a:rPr lang="en-US" altLang="zh-CN" dirty="0"/>
              <a:t>Alpha</a:t>
            </a:r>
            <a:r>
              <a:rPr lang="zh-CN" altLang="zh-CN" dirty="0"/>
              <a:t>部分，则它应为</a:t>
            </a:r>
            <a:r>
              <a:rPr lang="en-US" altLang="zh-CN" dirty="0" err="1"/>
              <a:t>Color.FromArgb</a:t>
            </a:r>
            <a:r>
              <a:rPr lang="en-US" altLang="zh-CN" dirty="0"/>
              <a:t>()</a:t>
            </a:r>
            <a:r>
              <a:rPr lang="zh-CN" altLang="zh-CN" dirty="0"/>
              <a:t>方法中</a:t>
            </a:r>
            <a:r>
              <a:rPr lang="en-US" altLang="zh-CN" dirty="0"/>
              <a:t>4</a:t>
            </a:r>
            <a:r>
              <a:rPr lang="zh-CN" altLang="zh-CN" dirty="0"/>
              <a:t>个参数的第一个参数，并且是</a:t>
            </a:r>
            <a:r>
              <a:rPr lang="en-US" altLang="zh-CN" dirty="0"/>
              <a:t>0</a:t>
            </a:r>
            <a:r>
              <a:rPr lang="zh-CN" altLang="zh-CN" dirty="0"/>
              <a:t>～</a:t>
            </a:r>
            <a:r>
              <a:rPr lang="en-US" altLang="zh-CN" dirty="0"/>
              <a:t>255</a:t>
            </a:r>
            <a:r>
              <a:rPr lang="zh-CN" altLang="zh-CN" dirty="0"/>
              <a:t>之间的一个整数。例如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803991" y="2656989"/>
            <a:ext cx="8509590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Color </a:t>
            </a:r>
            <a:r>
              <a:rPr lang="en-US" altLang="zh-CN" dirty="0" err="1"/>
              <a:t>myColor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 err="1"/>
              <a:t>myColor</a:t>
            </a:r>
            <a:r>
              <a:rPr lang="en-US" altLang="zh-CN" dirty="0"/>
              <a:t> = </a:t>
            </a:r>
            <a:r>
              <a:rPr lang="en-US" altLang="zh-CN" dirty="0" err="1"/>
              <a:t>Color.FromArgb</a:t>
            </a:r>
            <a:r>
              <a:rPr lang="en-US" altLang="zh-CN" dirty="0"/>
              <a:t>(127, 23, 56, 78);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158948" y="3429000"/>
            <a:ext cx="9664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此示例创建一种颜色，该颜色为略带蓝色的灰色且大致为</a:t>
            </a:r>
            <a:r>
              <a:rPr lang="en-US" altLang="zh-CN" dirty="0"/>
              <a:t>50%</a:t>
            </a:r>
            <a:r>
              <a:rPr lang="zh-CN" altLang="zh-CN" dirty="0"/>
              <a:t>的透明度。也可以通过指定</a:t>
            </a:r>
            <a:r>
              <a:rPr lang="en-US" altLang="zh-CN" dirty="0"/>
              <a:t>Alpha</a:t>
            </a:r>
            <a:r>
              <a:rPr lang="zh-CN" altLang="zh-CN" dirty="0"/>
              <a:t>部分和以前定义的颜色来创建</a:t>
            </a:r>
            <a:r>
              <a:rPr lang="en-US" altLang="zh-CN" dirty="0"/>
              <a:t>Alpha</a:t>
            </a:r>
            <a:r>
              <a:rPr lang="zh-CN" altLang="zh-CN" dirty="0"/>
              <a:t>混合处理的颜色，代码如下：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803991" y="4075331"/>
            <a:ext cx="8509590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Color </a:t>
            </a:r>
            <a:r>
              <a:rPr lang="en-US" altLang="zh-CN" dirty="0" err="1"/>
              <a:t>myColor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 err="1"/>
              <a:t>myColor</a:t>
            </a:r>
            <a:r>
              <a:rPr lang="en-US" altLang="zh-CN" dirty="0"/>
              <a:t> = </a:t>
            </a:r>
            <a:r>
              <a:rPr lang="en-US" altLang="zh-CN" dirty="0" err="1"/>
              <a:t>Color.FromArgb</a:t>
            </a:r>
            <a:r>
              <a:rPr lang="en-US" altLang="zh-CN" dirty="0"/>
              <a:t>(128, </a:t>
            </a:r>
            <a:r>
              <a:rPr lang="en-US" altLang="zh-CN" dirty="0" err="1"/>
              <a:t>Color.Tomato</a:t>
            </a:r>
            <a:r>
              <a:rPr lang="en-US" altLang="zh-CN" dirty="0"/>
              <a:t>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806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．图案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60" y="1509823"/>
            <a:ext cx="9920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）简单图案</a:t>
            </a:r>
          </a:p>
          <a:p>
            <a:pPr indent="446088"/>
            <a:r>
              <a:rPr lang="en-US" altLang="zh-CN" dirty="0" err="1"/>
              <a:t>HatchBrush</a:t>
            </a:r>
            <a:r>
              <a:rPr lang="zh-CN" altLang="zh-CN" dirty="0"/>
              <a:t>类可以从大量预设的图案中选择绘制时要使用的图案，而不是纯色。创建一个</a:t>
            </a:r>
            <a:r>
              <a:rPr lang="en-US" altLang="zh-CN" dirty="0"/>
              <a:t> </a:t>
            </a:r>
            <a:r>
              <a:rPr lang="en-US" altLang="zh-CN" dirty="0" err="1"/>
              <a:t>HatchBrush</a:t>
            </a:r>
            <a:r>
              <a:rPr lang="en-US" altLang="zh-CN" dirty="0"/>
              <a:t> </a:t>
            </a:r>
            <a:r>
              <a:rPr lang="zh-CN" altLang="zh-CN" dirty="0"/>
              <a:t>对象，使用方格图案进行绘制，并使用红色作为前景色，蓝色作为背景色，代码如下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74380" y="2710152"/>
            <a:ext cx="9126279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using System.Drawing.Drawing2D;</a:t>
            </a:r>
            <a:endParaRPr lang="zh-CN" altLang="zh-CN" dirty="0"/>
          </a:p>
          <a:p>
            <a:r>
              <a:rPr lang="en-US" altLang="zh-CN" dirty="0" err="1"/>
              <a:t>HatchBrush</a:t>
            </a:r>
            <a:r>
              <a:rPr lang="en-US" altLang="zh-CN" dirty="0"/>
              <a:t> </a:t>
            </a:r>
            <a:r>
              <a:rPr lang="en-US" altLang="zh-CN" dirty="0" err="1"/>
              <a:t>aHatchBrush</a:t>
            </a:r>
            <a:r>
              <a:rPr lang="en-US" altLang="zh-CN" dirty="0"/>
              <a:t> = new </a:t>
            </a:r>
            <a:r>
              <a:rPr lang="en-US" altLang="zh-CN" dirty="0" err="1"/>
              <a:t>HatchBrush</a:t>
            </a:r>
            <a:r>
              <a:rPr lang="en-US" altLang="zh-CN" dirty="0"/>
              <a:t>(</a:t>
            </a:r>
            <a:r>
              <a:rPr lang="en-US" altLang="zh-CN" dirty="0" err="1"/>
              <a:t>HatchStyle.Plaid</a:t>
            </a:r>
            <a:r>
              <a:rPr lang="en-US" altLang="zh-CN" dirty="0"/>
              <a:t>, </a:t>
            </a:r>
            <a:r>
              <a:rPr lang="en-US" altLang="zh-CN" dirty="0" err="1"/>
              <a:t>Color.Red</a:t>
            </a:r>
            <a:r>
              <a:rPr lang="en-US" altLang="zh-CN" dirty="0"/>
              <a:t>, </a:t>
            </a:r>
            <a:r>
              <a:rPr lang="en-US" altLang="zh-CN" dirty="0" err="1"/>
              <a:t>Color.Blue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49076" y="3429000"/>
            <a:ext cx="97961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）复杂图案</a:t>
            </a:r>
          </a:p>
          <a:p>
            <a:pPr indent="446088"/>
            <a:r>
              <a:rPr lang="zh-CN" altLang="zh-CN" dirty="0"/>
              <a:t>纹理画刷使用图像作为图案填充形状或文本。下面的示例创建一个</a:t>
            </a:r>
            <a:r>
              <a:rPr lang="en-US" altLang="zh-CN" dirty="0" err="1"/>
              <a:t>TextureBrush</a:t>
            </a:r>
            <a:r>
              <a:rPr lang="zh-CN" altLang="zh-CN" dirty="0"/>
              <a:t>对象，它使用名为</a:t>
            </a:r>
            <a:r>
              <a:rPr lang="en-US" altLang="zh-CN" dirty="0" err="1"/>
              <a:t>myBitmap</a:t>
            </a:r>
            <a:r>
              <a:rPr lang="zh-CN" altLang="zh-CN" dirty="0"/>
              <a:t>的图像进行绘制。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474379" y="4352330"/>
            <a:ext cx="9126279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TextureBrush</a:t>
            </a:r>
            <a:r>
              <a:rPr lang="en-US" altLang="zh-CN" dirty="0"/>
              <a:t> </a:t>
            </a:r>
            <a:r>
              <a:rPr lang="en-US" altLang="zh-CN" dirty="0" err="1"/>
              <a:t>myBrush</a:t>
            </a:r>
            <a:r>
              <a:rPr lang="en-US" altLang="zh-CN" dirty="0"/>
              <a:t> = new </a:t>
            </a:r>
            <a:r>
              <a:rPr lang="en-US" altLang="zh-CN" dirty="0" err="1"/>
              <a:t>TextureBrush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(new Bitmap(@"C:\myBitmap.bmp"));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94676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．图案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7684" y="1329070"/>
            <a:ext cx="9707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 smtClean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）复杂底纹 </a:t>
            </a:r>
            <a:endParaRPr lang="en-US" altLang="zh-CN" b="1" dirty="0" smtClean="0"/>
          </a:p>
          <a:p>
            <a:pPr indent="446088"/>
            <a:r>
              <a:rPr lang="zh-CN" altLang="zh-CN" dirty="0" smtClean="0"/>
              <a:t>渐变</a:t>
            </a:r>
            <a:r>
              <a:rPr lang="zh-CN" altLang="zh-CN" dirty="0"/>
              <a:t>画笔支持复杂底纹。使用 </a:t>
            </a:r>
            <a:r>
              <a:rPr lang="en-US" altLang="zh-CN" dirty="0" err="1"/>
              <a:t>LinearGradientBrush</a:t>
            </a:r>
            <a:r>
              <a:rPr lang="zh-CN" altLang="zh-CN" dirty="0"/>
              <a:t>类，可以创建沿线性渐变的两种颜色平滑、渐进式的混合。</a:t>
            </a:r>
            <a:r>
              <a:rPr lang="en-US" altLang="zh-CN" dirty="0" err="1"/>
              <a:t>PathGradientBrush</a:t>
            </a:r>
            <a:r>
              <a:rPr lang="zh-CN" altLang="zh-CN" dirty="0"/>
              <a:t>类支持许多更复杂的底纹和着色选项。</a:t>
            </a:r>
          </a:p>
          <a:p>
            <a:pPr indent="446088"/>
            <a:r>
              <a:rPr lang="zh-CN" altLang="zh-CN" dirty="0"/>
              <a:t>使用由红色逐渐向黄色混合而形成的渐变，如图</a:t>
            </a:r>
            <a:r>
              <a:rPr lang="en-US" altLang="zh-CN" dirty="0"/>
              <a:t>7.12</a:t>
            </a:r>
            <a:r>
              <a:rPr lang="zh-CN" altLang="zh-CN" dirty="0"/>
              <a:t>所示。代码如下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743739" y="2731418"/>
            <a:ext cx="5284381" cy="1918097"/>
          </a:xfrm>
          <a:prstGeom prst="roundRect">
            <a:avLst>
              <a:gd name="adj" fmla="val 7205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using System.Drawing.Drawing2D</a:t>
            </a:r>
            <a:endParaRPr lang="zh-CN" altLang="zh-CN" sz="1600" dirty="0"/>
          </a:p>
          <a:p>
            <a:r>
              <a:rPr lang="en-US" altLang="zh-CN" sz="1600" dirty="0"/>
              <a:t>Graphics g = </a:t>
            </a:r>
            <a:r>
              <a:rPr lang="en-US" altLang="zh-CN" sz="1600" dirty="0" err="1"/>
              <a:t>this.CreateGraphics</a:t>
            </a:r>
            <a:r>
              <a:rPr lang="en-US" altLang="zh-CN" sz="1600" dirty="0"/>
              <a:t>();</a:t>
            </a:r>
            <a:endParaRPr lang="zh-CN" altLang="zh-CN" sz="1600" dirty="0"/>
          </a:p>
          <a:p>
            <a:r>
              <a:rPr lang="en-US" altLang="zh-CN" sz="1600" dirty="0" err="1"/>
              <a:t>LinearGradientBrush</a:t>
            </a:r>
            <a:r>
              <a:rPr lang="en-US" altLang="zh-CN" sz="1600" dirty="0"/>
              <a:t> </a:t>
            </a:r>
            <a:r>
              <a:rPr lang="en-US" altLang="zh-CN" sz="1600" dirty="0" err="1"/>
              <a:t>myBrush</a:t>
            </a:r>
            <a:r>
              <a:rPr lang="en-US" altLang="zh-CN" sz="1600" dirty="0"/>
              <a:t> = new</a:t>
            </a:r>
            <a:endParaRPr lang="zh-CN" altLang="zh-CN" sz="1600" dirty="0"/>
          </a:p>
          <a:p>
            <a:r>
              <a:rPr lang="en-US" altLang="zh-CN" sz="1600" dirty="0" err="1"/>
              <a:t>LinearGradientBrush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ClientRectangle,Color.Red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Color.Yellow</a:t>
            </a:r>
            <a:r>
              <a:rPr lang="en-US" altLang="zh-CN" sz="1600" dirty="0"/>
              <a:t>, </a:t>
            </a:r>
            <a:br>
              <a:rPr lang="en-US" altLang="zh-CN" sz="1600" dirty="0"/>
            </a:br>
            <a:r>
              <a:rPr lang="en-US" altLang="zh-CN" sz="1600" dirty="0" err="1"/>
              <a:t>LinearGradientMode.Vertical</a:t>
            </a:r>
            <a:r>
              <a:rPr lang="en-US" altLang="zh-CN" sz="1600" dirty="0"/>
              <a:t>);</a:t>
            </a:r>
            <a:endParaRPr lang="zh-CN" altLang="zh-CN" sz="1600" dirty="0"/>
          </a:p>
          <a:p>
            <a:r>
              <a:rPr lang="en-US" altLang="zh-CN" sz="1600" dirty="0" err="1"/>
              <a:t>g.FillRectangle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myBrush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ClientRectangle</a:t>
            </a:r>
            <a:r>
              <a:rPr lang="en-US" altLang="zh-CN" sz="1600" dirty="0" smtClean="0"/>
              <a:t>);</a:t>
            </a:r>
            <a:endParaRPr lang="zh-CN" altLang="zh-CN" sz="1600" dirty="0"/>
          </a:p>
        </p:txBody>
      </p:sp>
      <p:pic>
        <p:nvPicPr>
          <p:cNvPr id="2969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794" y="2529399"/>
            <a:ext cx="3017764" cy="301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2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060407" y="3397964"/>
            <a:ext cx="235047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绘图坐标系</a:t>
            </a:r>
          </a:p>
        </p:txBody>
      </p:sp>
    </p:spTree>
    <p:extLst>
      <p:ext uri="{BB962C8B-B14F-4D97-AF65-F5344CB8AC3E}">
        <p14:creationId xmlns:p14="http://schemas.microsoft.com/office/powerpoint/2010/main" val="83162516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．图案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0847" y="1605516"/>
            <a:ext cx="97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绘图并填充色彩的一般步骤如下：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）获取对绘图的图形对象的引用。例如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365510" y="2271708"/>
            <a:ext cx="9384006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190847" y="2680331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）创建绘制形状的 </a:t>
            </a:r>
            <a:r>
              <a:rPr lang="en-US" altLang="zh-CN" dirty="0"/>
              <a:t>Brush</a:t>
            </a:r>
            <a:r>
              <a:rPr lang="zh-CN" altLang="zh-CN" dirty="0"/>
              <a:t>实例。例如：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65510" y="3059668"/>
            <a:ext cx="9384006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SolidBrush</a:t>
            </a:r>
            <a:r>
              <a:rPr lang="en-US" altLang="zh-CN" dirty="0"/>
              <a:t> </a:t>
            </a:r>
            <a:r>
              <a:rPr lang="en-US" altLang="zh-CN" dirty="0" err="1"/>
              <a:t>myBrush</a:t>
            </a:r>
            <a:r>
              <a:rPr lang="en-US" altLang="zh-CN" dirty="0"/>
              <a:t> = new </a:t>
            </a:r>
            <a:r>
              <a:rPr lang="en-US" altLang="zh-CN" dirty="0" err="1"/>
              <a:t>SolidBrush</a:t>
            </a:r>
            <a:r>
              <a:rPr lang="en-US" altLang="zh-CN" dirty="0"/>
              <a:t>(</a:t>
            </a:r>
            <a:r>
              <a:rPr lang="en-US" altLang="zh-CN" dirty="0" err="1"/>
              <a:t>Color.Red</a:t>
            </a:r>
            <a:r>
              <a:rPr lang="en-US" altLang="zh-CN" dirty="0"/>
              <a:t>);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754912" y="3498486"/>
            <a:ext cx="10239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）调用绘制形状的方法，并提供所有相应的参数。对于某些方法（如</a:t>
            </a:r>
            <a:r>
              <a:rPr lang="en-US" altLang="zh-CN" dirty="0" err="1"/>
              <a:t>FillPolygon</a:t>
            </a:r>
            <a:r>
              <a:rPr lang="en-US" altLang="zh-CN" dirty="0"/>
              <a:t>()</a:t>
            </a:r>
            <a:r>
              <a:rPr lang="zh-CN" altLang="zh-CN" dirty="0"/>
              <a:t>方法），必须提供一系列点，这些点描述要绘制形状的轮廓。而其他方法（如</a:t>
            </a:r>
            <a:r>
              <a:rPr lang="en-US" altLang="zh-CN" dirty="0" err="1"/>
              <a:t>FillRectangle</a:t>
            </a:r>
            <a:r>
              <a:rPr lang="en-US" altLang="zh-CN" dirty="0"/>
              <a:t>()</a:t>
            </a:r>
            <a:r>
              <a:rPr lang="zh-CN" altLang="zh-CN" dirty="0"/>
              <a:t>或</a:t>
            </a:r>
            <a:r>
              <a:rPr lang="en-US" altLang="zh-CN" dirty="0" err="1"/>
              <a:t>FillPath</a:t>
            </a:r>
            <a:r>
              <a:rPr lang="en-US" altLang="zh-CN" dirty="0"/>
              <a:t>()</a:t>
            </a:r>
            <a:r>
              <a:rPr lang="zh-CN" altLang="zh-CN" dirty="0"/>
              <a:t>）则需要一个描述填充区域的对象。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08422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．图案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6539" y="1605515"/>
            <a:ext cx="896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b="1" dirty="0"/>
              <a:t>7.9</a:t>
            </a:r>
            <a:r>
              <a:rPr lang="zh-CN" altLang="zh-CN" dirty="0"/>
              <a:t>】 绘制图形并着色填充。</a:t>
            </a:r>
          </a:p>
          <a:p>
            <a:r>
              <a:rPr lang="zh-CN" altLang="zh-CN" dirty="0"/>
              <a:t>示例代码如下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10586" y="2274838"/>
            <a:ext cx="6096000" cy="2009061"/>
          </a:xfrm>
          <a:prstGeom prst="roundRect">
            <a:avLst>
              <a:gd name="adj" fmla="val 9258"/>
            </a:avLst>
          </a:prstGeom>
          <a:solidFill>
            <a:srgbClr val="EDD0D0"/>
          </a:solidFill>
        </p:spPr>
        <p:txBody>
          <a:bodyPr>
            <a:spAutoFit/>
          </a:bodyPr>
          <a:lstStyle/>
          <a:p>
            <a:r>
              <a:rPr lang="en-US" altLang="zh-CN" sz="1600" dirty="0"/>
              <a:t>Point point1 = new Point(0, 0);</a:t>
            </a:r>
            <a:endParaRPr lang="zh-CN" altLang="zh-CN" sz="1600" dirty="0"/>
          </a:p>
          <a:p>
            <a:r>
              <a:rPr lang="en-US" altLang="zh-CN" sz="1600" dirty="0"/>
              <a:t>Point point2 = new Point(0, 100);</a:t>
            </a:r>
            <a:endParaRPr lang="zh-CN" altLang="zh-CN" sz="1600" dirty="0"/>
          </a:p>
          <a:p>
            <a:r>
              <a:rPr lang="en-US" altLang="zh-CN" sz="1600" dirty="0"/>
              <a:t>Point point3 = new Point(100, 0);</a:t>
            </a:r>
            <a:endParaRPr lang="zh-CN" altLang="zh-CN" sz="1600" dirty="0"/>
          </a:p>
          <a:p>
            <a:r>
              <a:rPr lang="en-US" altLang="zh-CN" sz="1600" dirty="0"/>
              <a:t>Point[] </a:t>
            </a:r>
            <a:r>
              <a:rPr lang="en-US" altLang="zh-CN" sz="1600" dirty="0" err="1"/>
              <a:t>curvePoints</a:t>
            </a:r>
            <a:r>
              <a:rPr lang="en-US" altLang="zh-CN" sz="1600" dirty="0"/>
              <a:t> = { point1, point2, point3 };</a:t>
            </a:r>
            <a:endParaRPr lang="zh-CN" altLang="zh-CN" sz="1600" dirty="0"/>
          </a:p>
          <a:p>
            <a:r>
              <a:rPr lang="en-US" altLang="zh-CN" sz="1600" dirty="0" err="1"/>
              <a:t>e.Graphics.FillPolygon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myBrush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curvePoints</a:t>
            </a:r>
            <a:r>
              <a:rPr lang="en-US" altLang="zh-CN" sz="1600" dirty="0"/>
              <a:t>);</a:t>
            </a:r>
            <a:endParaRPr lang="zh-CN" altLang="zh-CN" sz="1600" dirty="0"/>
          </a:p>
          <a:p>
            <a:r>
              <a:rPr lang="en-US" altLang="zh-CN" sz="1600" dirty="0" err="1"/>
              <a:t>g.FillRectangle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myBrush</a:t>
            </a:r>
            <a:r>
              <a:rPr lang="en-US" altLang="zh-CN" sz="1600" dirty="0"/>
              <a:t>, new </a:t>
            </a:r>
            <a:r>
              <a:rPr lang="en-US" altLang="zh-CN" sz="1600" dirty="0" err="1"/>
              <a:t>RectangleF</a:t>
            </a:r>
            <a:r>
              <a:rPr lang="en-US" altLang="zh-CN" sz="1600" dirty="0"/>
              <a:t>(50, 50, 100, 100));</a:t>
            </a:r>
            <a:endParaRPr lang="zh-CN" altLang="zh-CN" sz="1600" dirty="0"/>
          </a:p>
          <a:p>
            <a:r>
              <a:rPr lang="en-US" altLang="zh-CN" sz="1600" dirty="0" err="1"/>
              <a:t>g.FillPie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myBrush</a:t>
            </a:r>
            <a:r>
              <a:rPr lang="en-US" altLang="zh-CN" sz="1600" dirty="0"/>
              <a:t>, new Rectangle(0, 0, 300, 300), 0, 90);</a:t>
            </a:r>
            <a:endParaRPr lang="zh-CN" altLang="zh-CN" sz="1600" dirty="0"/>
          </a:p>
        </p:txBody>
      </p:sp>
      <p:sp>
        <p:nvSpPr>
          <p:cNvPr id="5" name="矩形 4"/>
          <p:cNvSpPr/>
          <p:nvPr/>
        </p:nvSpPr>
        <p:spPr>
          <a:xfrm>
            <a:off x="1410586" y="4282495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程序运行结果如图</a:t>
            </a:r>
            <a:r>
              <a:rPr lang="en-US" altLang="zh-CN" dirty="0"/>
              <a:t>7.13</a:t>
            </a:r>
            <a:r>
              <a:rPr lang="zh-CN" altLang="zh-CN" dirty="0"/>
              <a:t>所示。</a:t>
            </a:r>
          </a:p>
        </p:txBody>
      </p:sp>
      <p:pic>
        <p:nvPicPr>
          <p:cNvPr id="307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697" y="2030288"/>
            <a:ext cx="2901433" cy="282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8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2604012" y="1498184"/>
            <a:ext cx="7334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7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图形图像编程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6688610" y="3629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字体和图像处理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26566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245972" y="3397961"/>
            <a:ext cx="1877850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定义字体</a:t>
            </a:r>
          </a:p>
        </p:txBody>
      </p:sp>
    </p:spTree>
    <p:extLst>
      <p:ext uri="{BB962C8B-B14F-4D97-AF65-F5344CB8AC3E}">
        <p14:creationId xmlns:p14="http://schemas.microsoft.com/office/powerpoint/2010/main" val="209511575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定义字体</a:t>
            </a:r>
          </a:p>
        </p:txBody>
      </p:sp>
      <p:sp>
        <p:nvSpPr>
          <p:cNvPr id="2" name="矩形 1"/>
          <p:cNvSpPr/>
          <p:nvPr/>
        </p:nvSpPr>
        <p:spPr>
          <a:xfrm>
            <a:off x="1208567" y="968690"/>
            <a:ext cx="9636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要输出文本，需要先指定文本的字体，字体可以通过</a:t>
            </a:r>
            <a:r>
              <a:rPr lang="en-US" altLang="zh-CN" dirty="0"/>
              <a:t>Font</a:t>
            </a:r>
            <a:r>
              <a:rPr lang="zh-CN" altLang="zh-CN" dirty="0"/>
              <a:t>类的构造函数来设置。语法格式如下：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688426" y="1379148"/>
            <a:ext cx="8455033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Font </a:t>
            </a:r>
            <a:r>
              <a:rPr lang="zh-CN" altLang="zh-CN" dirty="0"/>
              <a:t>字体对象名</a:t>
            </a:r>
            <a:r>
              <a:rPr lang="en-US" altLang="zh-CN" dirty="0"/>
              <a:t> = new Font ( </a:t>
            </a:r>
            <a:r>
              <a:rPr lang="zh-CN" altLang="zh-CN" dirty="0"/>
              <a:t>字体名称</a:t>
            </a:r>
            <a:r>
              <a:rPr lang="en-US" altLang="zh-CN" dirty="0"/>
              <a:t>,</a:t>
            </a:r>
            <a:r>
              <a:rPr lang="zh-CN" altLang="zh-CN" dirty="0"/>
              <a:t>大小</a:t>
            </a:r>
            <a:r>
              <a:rPr lang="en-US" altLang="zh-CN" dirty="0"/>
              <a:t>,</a:t>
            </a:r>
            <a:r>
              <a:rPr lang="zh-CN" altLang="zh-CN" dirty="0"/>
              <a:t>样式</a:t>
            </a:r>
            <a:r>
              <a:rPr lang="en-US" altLang="zh-CN" dirty="0"/>
              <a:t>,</a:t>
            </a:r>
            <a:r>
              <a:rPr lang="zh-CN" altLang="zh-CN" dirty="0"/>
              <a:t>量度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4" name="矩形 3"/>
          <p:cNvSpPr/>
          <p:nvPr/>
        </p:nvSpPr>
        <p:spPr>
          <a:xfrm>
            <a:off x="1688426" y="17970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其中：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5516" y="2166332"/>
            <a:ext cx="9399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ym typeface="Wingdings"/>
              </a:rPr>
              <a:t> </a:t>
            </a:r>
            <a:r>
              <a:rPr lang="zh-CN" altLang="zh-CN" dirty="0" smtClean="0"/>
              <a:t>字体</a:t>
            </a:r>
            <a:r>
              <a:rPr lang="zh-CN" altLang="zh-CN" dirty="0"/>
              <a:t>对象名：要创建的字体对象名。</a:t>
            </a:r>
          </a:p>
          <a:p>
            <a:r>
              <a:rPr lang="zh-CN" altLang="en-US" dirty="0" smtClean="0">
                <a:sym typeface="Wingdings"/>
              </a:rPr>
              <a:t> </a:t>
            </a:r>
            <a:r>
              <a:rPr lang="zh-CN" altLang="zh-CN" dirty="0" smtClean="0"/>
              <a:t>字体</a:t>
            </a:r>
            <a:r>
              <a:rPr lang="zh-CN" altLang="zh-CN" dirty="0"/>
              <a:t>名称：字体的名称，</a:t>
            </a:r>
            <a:r>
              <a:rPr lang="en-US" altLang="zh-CN" dirty="0"/>
              <a:t>String</a:t>
            </a:r>
            <a:r>
              <a:rPr lang="zh-CN" altLang="zh-CN" dirty="0"/>
              <a:t>类型值。如</a:t>
            </a:r>
            <a:r>
              <a:rPr lang="en-US" altLang="zh-CN" dirty="0"/>
              <a:t>Times New Roman</a:t>
            </a:r>
            <a:r>
              <a:rPr lang="zh-CN" altLang="zh-CN" dirty="0"/>
              <a:t>、宋体、楷体等。</a:t>
            </a:r>
          </a:p>
          <a:p>
            <a:r>
              <a:rPr lang="zh-CN" altLang="en-US" dirty="0" smtClean="0">
                <a:sym typeface="Wingdings"/>
              </a:rPr>
              <a:t> </a:t>
            </a:r>
            <a:r>
              <a:rPr lang="zh-CN" altLang="zh-CN" dirty="0" smtClean="0"/>
              <a:t>大小</a:t>
            </a:r>
            <a:r>
              <a:rPr lang="zh-CN" altLang="zh-CN" dirty="0"/>
              <a:t>：</a:t>
            </a:r>
            <a:r>
              <a:rPr lang="en-US" altLang="zh-CN" dirty="0"/>
              <a:t>Single</a:t>
            </a:r>
            <a:r>
              <a:rPr lang="zh-CN" altLang="zh-CN" dirty="0"/>
              <a:t>类型的值，指定字体的大小，默认单位为点。</a:t>
            </a:r>
          </a:p>
          <a:p>
            <a:r>
              <a:rPr lang="zh-CN" altLang="en-US" dirty="0" smtClean="0">
                <a:sym typeface="Wingdings"/>
              </a:rPr>
              <a:t> </a:t>
            </a:r>
            <a:r>
              <a:rPr lang="zh-CN" altLang="zh-CN" dirty="0" smtClean="0"/>
              <a:t>样式</a:t>
            </a:r>
            <a:r>
              <a:rPr lang="zh-CN" altLang="zh-CN" dirty="0"/>
              <a:t>：可选项。指定字体的样式，是</a:t>
            </a:r>
            <a:r>
              <a:rPr lang="en-US" altLang="zh-CN" dirty="0" err="1"/>
              <a:t>FontStyle</a:t>
            </a:r>
            <a:r>
              <a:rPr lang="zh-CN" altLang="zh-CN" dirty="0"/>
              <a:t>枚举类型的值，枚举成员见表</a:t>
            </a:r>
            <a:r>
              <a:rPr lang="en-US" altLang="zh-CN" dirty="0"/>
              <a:t>7.10</a:t>
            </a:r>
            <a:r>
              <a:rPr lang="zh-CN" altLang="zh-CN" dirty="0"/>
              <a:t>。</a:t>
            </a:r>
          </a:p>
          <a:p>
            <a:r>
              <a:rPr lang="zh-CN" altLang="en-US" dirty="0" smtClean="0">
                <a:sym typeface="Wingdings"/>
              </a:rPr>
              <a:t> </a:t>
            </a:r>
            <a:r>
              <a:rPr lang="zh-CN" altLang="zh-CN" dirty="0" smtClean="0"/>
              <a:t>量度</a:t>
            </a:r>
            <a:r>
              <a:rPr lang="zh-CN" altLang="zh-CN" dirty="0"/>
              <a:t>：可选项。指定字体大小的单位，是</a:t>
            </a:r>
            <a:r>
              <a:rPr lang="en-US" altLang="zh-CN" dirty="0" err="1"/>
              <a:t>GraphicsUnit</a:t>
            </a:r>
            <a:r>
              <a:rPr lang="zh-CN" altLang="zh-CN" dirty="0"/>
              <a:t>枚举类型的值，枚举成员见表</a:t>
            </a:r>
            <a:r>
              <a:rPr lang="en-US" altLang="zh-CN" dirty="0"/>
              <a:t>7.11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58590"/>
              </p:ext>
            </p:extLst>
          </p:nvPr>
        </p:nvGraphicFramePr>
        <p:xfrm>
          <a:off x="1835777" y="3726084"/>
          <a:ext cx="3352911" cy="1781580"/>
        </p:xfrm>
        <a:graphic>
          <a:graphicData uri="http://schemas.openxmlformats.org/drawingml/2006/table">
            <a:tbl>
              <a:tblPr firstRow="1" bandRow="1" bandCol="1"/>
              <a:tblGrid>
                <a:gridCol w="1460828"/>
                <a:gridCol w="1892083"/>
              </a:tblGrid>
              <a:tr h="296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枚 举 成 员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样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96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Bold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粗体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Italic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斜体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Regular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常规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Strikeout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中画线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93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Underline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下画线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30510"/>
              </p:ext>
            </p:extLst>
          </p:nvPr>
        </p:nvGraphicFramePr>
        <p:xfrm>
          <a:off x="6556412" y="3737134"/>
          <a:ext cx="4076146" cy="1951288"/>
        </p:xfrm>
        <a:graphic>
          <a:graphicData uri="http://schemas.openxmlformats.org/drawingml/2006/table">
            <a:tbl>
              <a:tblPr firstRow="1" bandRow="1" bandCol="1"/>
              <a:tblGrid>
                <a:gridCol w="1775934"/>
                <a:gridCol w="2300212"/>
              </a:tblGrid>
              <a:tr h="2439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枚 举 成 员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量 度 单 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439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Display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1/75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英寸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Document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文档单位（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1/300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英寸）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Inch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英寸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Millimeter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毫米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Pixel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像素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Point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打印机点（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1/72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英寸）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9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World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通用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52623" y="5582093"/>
            <a:ext cx="1019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例如，定义一个字体对象，其名称为“隶书”，大小为</a:t>
            </a:r>
            <a:r>
              <a:rPr lang="en-US" altLang="zh-CN" dirty="0"/>
              <a:t>14</a:t>
            </a:r>
            <a:r>
              <a:rPr lang="zh-CN" altLang="zh-CN" dirty="0"/>
              <a:t>，样式为下画线，量度单位为点，代码如下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10" name="圆角矩形 9"/>
          <p:cNvSpPr/>
          <p:nvPr/>
        </p:nvSpPr>
        <p:spPr>
          <a:xfrm>
            <a:off x="1688426" y="6228424"/>
            <a:ext cx="8455033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Font </a:t>
            </a:r>
            <a:r>
              <a:rPr lang="en-US" altLang="zh-CN" dirty="0" err="1"/>
              <a:t>myFont</a:t>
            </a:r>
            <a:r>
              <a:rPr lang="en-US" altLang="zh-CN" dirty="0"/>
              <a:t> = new Font ("</a:t>
            </a:r>
            <a:r>
              <a:rPr lang="zh-CN" altLang="zh-CN" dirty="0"/>
              <a:t>隶书</a:t>
            </a:r>
            <a:r>
              <a:rPr lang="en-US" altLang="zh-CN" dirty="0"/>
              <a:t>", 14, </a:t>
            </a:r>
            <a:r>
              <a:rPr lang="en-US" altLang="zh-CN" dirty="0" err="1"/>
              <a:t>FontStyle.Underline</a:t>
            </a:r>
            <a:r>
              <a:rPr lang="en-US" altLang="zh-CN" dirty="0"/>
              <a:t>, </a:t>
            </a:r>
            <a:r>
              <a:rPr lang="en-US" altLang="zh-CN" dirty="0" err="1"/>
              <a:t>GraphicsUnit.Point</a:t>
            </a:r>
            <a:r>
              <a:rPr lang="en-US" altLang="zh-CN" dirty="0"/>
              <a:t>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9044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245972" y="3397961"/>
            <a:ext cx="1877850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文本输出</a:t>
            </a:r>
          </a:p>
        </p:txBody>
      </p:sp>
    </p:spTree>
    <p:extLst>
      <p:ext uri="{BB962C8B-B14F-4D97-AF65-F5344CB8AC3E}">
        <p14:creationId xmlns:p14="http://schemas.microsoft.com/office/powerpoint/2010/main" val="352027509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文本输出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9460" y="1584251"/>
            <a:ext cx="9877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【例</a:t>
            </a:r>
            <a:r>
              <a:rPr lang="en-US" altLang="zh-CN" b="1" dirty="0"/>
              <a:t>7.10</a:t>
            </a:r>
            <a:r>
              <a:rPr lang="zh-CN" altLang="zh-CN" dirty="0"/>
              <a:t>】 绘制字符串。</a:t>
            </a:r>
          </a:p>
          <a:p>
            <a:r>
              <a:rPr lang="zh-CN" altLang="zh-CN" dirty="0"/>
              <a:t>步骤如下：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）获取对将用于绘图的图形对象的引用。例如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1155403" y="2527719"/>
            <a:ext cx="9572847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//</a:t>
            </a:r>
            <a:r>
              <a:rPr lang="zh-CN" altLang="zh-CN" dirty="0"/>
              <a:t>获得一个图形对象的引用</a:t>
            </a:r>
          </a:p>
          <a:p>
            <a:r>
              <a:rPr lang="en-US" altLang="zh-CN" dirty="0"/>
              <a:t>Graphics g = </a:t>
            </a:r>
            <a:r>
              <a:rPr lang="en-US" altLang="zh-CN" dirty="0" err="1"/>
              <a:t>this.CreateGraphics</a:t>
            </a:r>
            <a:r>
              <a:rPr lang="en-US" altLang="zh-CN" dirty="0"/>
              <a:t>();</a:t>
            </a:r>
            <a:endParaRPr lang="zh-CN" altLang="zh-CN" dirty="0"/>
          </a:p>
        </p:txBody>
      </p:sp>
      <p:sp>
        <p:nvSpPr>
          <p:cNvPr id="6" name="矩形 5"/>
          <p:cNvSpPr/>
          <p:nvPr/>
        </p:nvSpPr>
        <p:spPr>
          <a:xfrm>
            <a:off x="969739" y="3253563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）创建绘制文本要使用的画刷实例。例如：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155404" y="3612239"/>
            <a:ext cx="9572846" cy="64698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LinearGradientBrush</a:t>
            </a:r>
            <a:r>
              <a:rPr lang="en-US" altLang="zh-CN" sz="1600" dirty="0"/>
              <a:t> </a:t>
            </a:r>
            <a:r>
              <a:rPr lang="en-US" altLang="zh-CN" sz="1600" dirty="0" err="1"/>
              <a:t>myBrush</a:t>
            </a:r>
            <a:r>
              <a:rPr lang="en-US" altLang="zh-CN" sz="1600" dirty="0"/>
              <a:t> = new </a:t>
            </a:r>
            <a:r>
              <a:rPr lang="en-US" altLang="zh-CN" sz="1600" dirty="0" err="1"/>
              <a:t>LinearGradientBrush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ClientRectangle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Color.Red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Color.Yellow</a:t>
            </a:r>
            <a:endParaRPr lang="zh-CN" altLang="zh-CN" sz="1600" dirty="0"/>
          </a:p>
          <a:p>
            <a:r>
              <a:rPr lang="en-US" altLang="zh-CN" sz="1600" dirty="0"/>
              <a:t>						</a:t>
            </a:r>
            <a:r>
              <a:rPr lang="en-US" altLang="zh-CN" sz="1600" dirty="0" smtClean="0"/>
              <a:t>, </a:t>
            </a:r>
            <a:r>
              <a:rPr lang="en-US" altLang="zh-CN" sz="1600" dirty="0" err="1"/>
              <a:t>LinearGradientMode.Horizontal</a:t>
            </a:r>
            <a:r>
              <a:rPr lang="en-US" altLang="zh-CN" sz="1600" dirty="0"/>
              <a:t>);</a:t>
            </a:r>
            <a:endParaRPr lang="zh-CN" altLang="zh-CN" sz="1600" dirty="0"/>
          </a:p>
        </p:txBody>
      </p:sp>
      <p:sp>
        <p:nvSpPr>
          <p:cNvPr id="8" name="矩形 7"/>
          <p:cNvSpPr/>
          <p:nvPr/>
        </p:nvSpPr>
        <p:spPr>
          <a:xfrm>
            <a:off x="903475" y="4288293"/>
            <a:ext cx="4467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）创建显示文本要使用的字体。例如：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155403" y="4754157"/>
            <a:ext cx="9572847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Font </a:t>
            </a:r>
            <a:r>
              <a:rPr lang="en-US" altLang="zh-CN" dirty="0" err="1"/>
              <a:t>myFont</a:t>
            </a:r>
            <a:r>
              <a:rPr lang="en-US" altLang="zh-CN" dirty="0"/>
              <a:t> = new Font("Times New Roman", 24);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032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文本输出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8828" y="1403498"/>
            <a:ext cx="987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）调用</a:t>
            </a:r>
            <a:r>
              <a:rPr lang="en-US" altLang="zh-CN" dirty="0"/>
              <a:t>Graphics</a:t>
            </a:r>
            <a:r>
              <a:rPr lang="zh-CN" altLang="zh-CN" dirty="0"/>
              <a:t>对象的</a:t>
            </a:r>
            <a:r>
              <a:rPr lang="en-US" altLang="zh-CN" dirty="0" err="1"/>
              <a:t>DrawString</a:t>
            </a:r>
            <a:r>
              <a:rPr lang="en-US" altLang="zh-CN" dirty="0"/>
              <a:t>()</a:t>
            </a:r>
            <a:r>
              <a:rPr lang="zh-CN" altLang="zh-CN" dirty="0"/>
              <a:t>方法来呈现文本。如果提供</a:t>
            </a:r>
            <a:r>
              <a:rPr lang="en-US" altLang="zh-CN" dirty="0" err="1"/>
              <a:t>RectangleF</a:t>
            </a:r>
            <a:r>
              <a:rPr lang="zh-CN" altLang="zh-CN" dirty="0"/>
              <a:t>对象，则文本将在矩形中换行。否则，文本将从提供的起始坐标处开始。例如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16149" y="2049829"/>
            <a:ext cx="9048307" cy="3388757"/>
          </a:xfrm>
          <a:prstGeom prst="roundRect">
            <a:avLst>
              <a:gd name="adj" fmla="val 5286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FontFamily</a:t>
            </a:r>
            <a:r>
              <a:rPr lang="en-US" altLang="zh-CN" sz="1600" dirty="0"/>
              <a:t>[] families = </a:t>
            </a:r>
            <a:r>
              <a:rPr lang="en-US" altLang="zh-CN" sz="1600" dirty="0" err="1"/>
              <a:t>FontFamily.GetFamilies</a:t>
            </a:r>
            <a:r>
              <a:rPr lang="en-US" altLang="zh-CN" sz="1600" dirty="0"/>
              <a:t>(</a:t>
            </a:r>
            <a:r>
              <a:rPr lang="en-US" altLang="zh-CN" sz="1600" dirty="0" err="1"/>
              <a:t>e.Graphics</a:t>
            </a:r>
            <a:r>
              <a:rPr lang="en-US" altLang="zh-CN" sz="1600" dirty="0"/>
              <a:t>);</a:t>
            </a:r>
            <a:endParaRPr lang="zh-CN" altLang="zh-CN" sz="1600" dirty="0"/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Font </a:t>
            </a:r>
            <a:r>
              <a:rPr lang="en-US" altLang="zh-CN" sz="1600" dirty="0" err="1"/>
              <a:t>font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string </a:t>
            </a:r>
            <a:r>
              <a:rPr lang="en-US" altLang="zh-CN" sz="1600" dirty="0" err="1"/>
              <a:t>familyString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float spacing = 0f;</a:t>
            </a:r>
            <a:endParaRPr lang="zh-CN" altLang="zh-CN" sz="1600" dirty="0"/>
          </a:p>
          <a:p>
            <a:r>
              <a:rPr lang="en-US" altLang="zh-CN" sz="1600" dirty="0" err="1"/>
              <a:t>int</a:t>
            </a:r>
            <a:r>
              <a:rPr lang="en-US" altLang="zh-CN" sz="1600" dirty="0"/>
              <a:t> top = </a:t>
            </a:r>
            <a:r>
              <a:rPr lang="en-US" altLang="zh-CN" sz="1600" dirty="0" err="1"/>
              <a:t>families.Length</a:t>
            </a:r>
            <a:r>
              <a:rPr lang="en-US" altLang="zh-CN" sz="1600" dirty="0"/>
              <a:t> &gt; 10 ? 10 : </a:t>
            </a:r>
            <a:r>
              <a:rPr lang="en-US" altLang="zh-CN" sz="1600" dirty="0" err="1"/>
              <a:t>families.Length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for(</a:t>
            </a:r>
            <a:r>
              <a:rPr lang="en-US" altLang="zh-CN" sz="1600" dirty="0" err="1"/>
              <a:t>int</a:t>
            </a:r>
            <a:r>
              <a:rPr lang="en-US" altLang="zh-CN" sz="1600" dirty="0"/>
              <a:t> i=0; i&lt;top; i++)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font = new Font(families[i], 16, </a:t>
            </a:r>
            <a:r>
              <a:rPr lang="en-US" altLang="zh-CN" sz="1600" dirty="0" err="1"/>
              <a:t>FontStyle.Bold</a:t>
            </a:r>
            <a:r>
              <a:rPr lang="en-US" altLang="zh-CN" sz="1600" dirty="0"/>
              <a:t>);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familyString</a:t>
            </a:r>
            <a:r>
              <a:rPr lang="en-US" altLang="zh-CN" sz="1600" dirty="0"/>
              <a:t> = "This is the " + families[i].Name + "family.";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e.Graphics.DrawString</a:t>
            </a:r>
            <a:r>
              <a:rPr lang="en-US" altLang="zh-CN" sz="1600" dirty="0"/>
              <a:t>(</a:t>
            </a:r>
            <a:r>
              <a:rPr lang="en-US" altLang="zh-CN" sz="1600" dirty="0" err="1"/>
              <a:t>familyString</a:t>
            </a:r>
            <a:r>
              <a:rPr lang="en-US" altLang="zh-CN" sz="1600" dirty="0"/>
              <a:t>, font, </a:t>
            </a:r>
            <a:r>
              <a:rPr lang="en-US" altLang="zh-CN" sz="1600" dirty="0" err="1"/>
              <a:t>Brushes.Black</a:t>
            </a:r>
            <a:r>
              <a:rPr lang="en-US" altLang="zh-CN" sz="1600" dirty="0"/>
              <a:t>, new </a:t>
            </a:r>
            <a:r>
              <a:rPr lang="en-US" altLang="zh-CN" sz="1600" dirty="0" err="1"/>
              <a:t>PointF</a:t>
            </a:r>
            <a:r>
              <a:rPr lang="en-US" altLang="zh-CN" sz="1600" dirty="0"/>
              <a:t>(0, spacing));</a:t>
            </a:r>
            <a:endParaRPr lang="zh-CN" altLang="zh-CN" sz="1600" dirty="0"/>
          </a:p>
          <a:p>
            <a:r>
              <a:rPr lang="en-US" altLang="zh-CN" sz="1600" dirty="0"/>
              <a:t>    spacing += </a:t>
            </a:r>
            <a:r>
              <a:rPr lang="en-US" altLang="zh-CN" sz="1600" dirty="0" err="1"/>
              <a:t>font.Height</a:t>
            </a:r>
            <a:r>
              <a:rPr lang="en-US" altLang="zh-CN" sz="1600" dirty="0"/>
              <a:t> + 3;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2509174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文本输出</a:t>
            </a:r>
          </a:p>
        </p:txBody>
      </p:sp>
      <p:sp>
        <p:nvSpPr>
          <p:cNvPr id="3" name="矩形 2"/>
          <p:cNvSpPr/>
          <p:nvPr/>
        </p:nvSpPr>
        <p:spPr>
          <a:xfrm>
            <a:off x="1562907" y="1500594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程序运行结果如图</a:t>
            </a:r>
            <a:r>
              <a:rPr lang="en-US" altLang="zh-CN" dirty="0"/>
              <a:t>7.14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389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50" y="2062901"/>
            <a:ext cx="3262054" cy="208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03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245972" y="3397961"/>
            <a:ext cx="1877850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绘制图像</a:t>
            </a:r>
          </a:p>
        </p:txBody>
      </p:sp>
    </p:spTree>
    <p:extLst>
      <p:ext uri="{BB962C8B-B14F-4D97-AF65-F5344CB8AC3E}">
        <p14:creationId xmlns:p14="http://schemas.microsoft.com/office/powerpoint/2010/main" val="233498316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绘图</a:t>
            </a:r>
            <a:r>
              <a:rPr lang="zh-CN" altLang="zh-CN" sz="2800" b="1" dirty="0" smtClean="0"/>
              <a:t>坐标系</a:t>
            </a:r>
            <a:r>
              <a:rPr lang="zh-CN" altLang="zh-CN" sz="2800" b="1" dirty="0"/>
              <a:t>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316" y="1286540"/>
            <a:ext cx="9696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坐标系是图形设计的基础，绘制图形都需要在一个坐标系中进行。绘图是在一个逻辑坐标系中进行的，它是一个相对的坐标系，比如，可以是窗体坐标系，也可以是某个对象坐标系（如文本框、按钮等对象），无论是基于哪一种对象，坐标系总是以该对象的左上角为原点（</a:t>
            </a:r>
            <a:r>
              <a:rPr lang="en-US" altLang="zh-CN" dirty="0"/>
              <a:t>0,0</a:t>
            </a:r>
            <a:r>
              <a:rPr lang="zh-CN" altLang="zh-CN" dirty="0"/>
              <a:t>）。除了原点外，坐标系还包括横坐标（</a:t>
            </a:r>
            <a:r>
              <a:rPr lang="en-US" altLang="zh-CN" i="1" dirty="0"/>
              <a:t>X</a:t>
            </a:r>
            <a:r>
              <a:rPr lang="en-US" altLang="zh-CN" baseline="-25000" dirty="0"/>
              <a:t> </a:t>
            </a:r>
            <a:r>
              <a:rPr lang="zh-CN" altLang="zh-CN" dirty="0"/>
              <a:t>轴）和纵坐标（</a:t>
            </a:r>
            <a:r>
              <a:rPr lang="en-US" altLang="zh-CN" i="1" dirty="0"/>
              <a:t>Y</a:t>
            </a:r>
            <a:r>
              <a:rPr lang="en-US" altLang="zh-CN" baseline="-25000" dirty="0"/>
              <a:t> </a:t>
            </a:r>
            <a:r>
              <a:rPr lang="zh-CN" altLang="zh-CN" dirty="0"/>
              <a:t>轴），</a:t>
            </a:r>
            <a:r>
              <a:rPr lang="en-US" altLang="zh-CN" i="1" dirty="0"/>
              <a:t>X</a:t>
            </a:r>
            <a:r>
              <a:rPr lang="en-US" altLang="zh-CN" baseline="-25000" dirty="0"/>
              <a:t> </a:t>
            </a:r>
            <a:r>
              <a:rPr lang="zh-CN" altLang="zh-CN" dirty="0"/>
              <a:t>值是指点</a:t>
            </a:r>
            <a:r>
              <a:rPr lang="zh-CN" altLang="zh-CN" dirty="0" smtClean="0"/>
              <a:t>与原点</a:t>
            </a:r>
            <a:r>
              <a:rPr lang="zh-CN" altLang="zh-CN" dirty="0"/>
              <a:t>的水平距离，</a:t>
            </a:r>
            <a:r>
              <a:rPr lang="en-US" altLang="zh-CN" i="1" dirty="0"/>
              <a:t>Y</a:t>
            </a:r>
            <a:r>
              <a:rPr lang="zh-CN" altLang="zh-CN" dirty="0"/>
              <a:t>值是指点与原点的垂直距离，如图</a:t>
            </a:r>
            <a:r>
              <a:rPr lang="en-US" altLang="zh-CN" dirty="0"/>
              <a:t>7.1</a:t>
            </a:r>
            <a:r>
              <a:rPr lang="zh-CN" altLang="zh-CN" dirty="0"/>
              <a:t>所示。 </a:t>
            </a:r>
            <a:endParaRPr lang="zh-CN" altLang="en-US" dirty="0"/>
          </a:p>
        </p:txBody>
      </p:sp>
      <p:pic>
        <p:nvPicPr>
          <p:cNvPr id="1026" name="Picture 2" descr="7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87" y="2976519"/>
            <a:ext cx="2132050" cy="191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9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绘制图像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1382233"/>
            <a:ext cx="988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7.11</a:t>
            </a:r>
            <a:r>
              <a:rPr lang="zh-CN" altLang="zh-CN" dirty="0"/>
              <a:t>】 设计</a:t>
            </a:r>
            <a:r>
              <a:rPr lang="en-US" altLang="zh-CN" dirty="0" err="1"/>
              <a:t>WinForm</a:t>
            </a:r>
            <a:r>
              <a:rPr lang="zh-CN" altLang="zh-CN" dirty="0"/>
              <a:t>应用程序在</a:t>
            </a:r>
            <a:r>
              <a:rPr lang="en-US" altLang="zh-CN" dirty="0" err="1"/>
              <a:t>PictureBox</a:t>
            </a:r>
            <a:r>
              <a:rPr lang="zh-CN" altLang="zh-CN" dirty="0"/>
              <a:t>控件中绘制图像。</a:t>
            </a:r>
          </a:p>
          <a:p>
            <a:pPr indent="446088"/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的设计视图中将此窗体调整到适当的大小，并将</a:t>
            </a:r>
            <a:r>
              <a:rPr lang="en-US" altLang="zh-CN" dirty="0"/>
              <a:t> Text</a:t>
            </a:r>
            <a:r>
              <a:rPr lang="zh-CN" altLang="zh-CN" dirty="0"/>
              <a:t>属性设为“绘制图像”。添加一个</a:t>
            </a:r>
            <a:r>
              <a:rPr lang="en-US" altLang="zh-CN" dirty="0"/>
              <a:t>Button</a:t>
            </a:r>
            <a:r>
              <a:rPr lang="zh-CN" altLang="zh-CN" dirty="0"/>
              <a:t>控件，</a:t>
            </a:r>
            <a:r>
              <a:rPr lang="en-US" altLang="zh-CN" dirty="0"/>
              <a:t>Text</a:t>
            </a:r>
            <a:r>
              <a:rPr lang="zh-CN" altLang="zh-CN" dirty="0"/>
              <a:t>属性设置为“绘制”，再添加一个</a:t>
            </a:r>
            <a:r>
              <a:rPr lang="en-US" altLang="zh-CN" dirty="0" err="1"/>
              <a:t>PictureBox</a:t>
            </a:r>
            <a:r>
              <a:rPr lang="zh-CN" altLang="zh-CN" dirty="0"/>
              <a:t>控件。在本机</a:t>
            </a:r>
            <a:r>
              <a:rPr lang="en-US" altLang="zh-CN" dirty="0"/>
              <a:t>C</a:t>
            </a:r>
            <a:r>
              <a:rPr lang="zh-CN" altLang="zh-CN" dirty="0"/>
              <a:t>盘中存放一副命名为“</a:t>
            </a:r>
            <a:r>
              <a:rPr lang="en-US" altLang="zh-CN" dirty="0"/>
              <a:t>boy.jpg</a:t>
            </a:r>
            <a:r>
              <a:rPr lang="zh-CN" altLang="zh-CN" dirty="0"/>
              <a:t>”的图片。添加控件</a:t>
            </a:r>
            <a:r>
              <a:rPr lang="en-US" altLang="zh-CN" dirty="0"/>
              <a:t>button1</a:t>
            </a:r>
            <a:r>
              <a:rPr lang="zh-CN" altLang="zh-CN" dirty="0"/>
              <a:t>的</a:t>
            </a:r>
            <a:r>
              <a:rPr lang="en-US" altLang="zh-CN" dirty="0"/>
              <a:t>Click</a:t>
            </a:r>
            <a:r>
              <a:rPr lang="zh-CN" altLang="zh-CN" dirty="0"/>
              <a:t>事件，其事件代码如下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58679" y="2582562"/>
            <a:ext cx="8654902" cy="1694319"/>
          </a:xfrm>
          <a:prstGeom prst="roundRect">
            <a:avLst>
              <a:gd name="adj" fmla="val 7354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void button1_Click(object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Bitmap </a:t>
            </a:r>
            <a:r>
              <a:rPr lang="en-US" altLang="zh-CN" sz="1600" dirty="0" err="1"/>
              <a:t>myBitmap</a:t>
            </a:r>
            <a:r>
              <a:rPr lang="en-US" altLang="zh-CN" sz="1600" dirty="0"/>
              <a:t> = new Bitmap("C:\\boy.jpg");</a:t>
            </a:r>
            <a:endParaRPr lang="zh-CN" altLang="zh-CN" sz="1600" dirty="0"/>
          </a:p>
          <a:p>
            <a:r>
              <a:rPr lang="en-US" altLang="zh-CN" sz="1600" dirty="0"/>
              <a:t>    Graphics g = pictureBox1.CreateGraphics();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g.DrawImage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myBitmap</a:t>
            </a:r>
            <a:r>
              <a:rPr lang="en-US" altLang="zh-CN" sz="1600" dirty="0"/>
              <a:t>, 0, 0);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  <a:endParaRPr lang="zh-CN" altLang="zh-CN" sz="1600" dirty="0"/>
          </a:p>
        </p:txBody>
      </p:sp>
      <p:sp>
        <p:nvSpPr>
          <p:cNvPr id="5" name="矩形 4"/>
          <p:cNvSpPr/>
          <p:nvPr/>
        </p:nvSpPr>
        <p:spPr>
          <a:xfrm>
            <a:off x="1658679" y="4276881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运行程序，单击【绘制】按钮，运行结果如图</a:t>
            </a:r>
            <a:r>
              <a:rPr lang="en-US" altLang="zh-CN" dirty="0"/>
              <a:t>7.15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3993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005" y="4646213"/>
            <a:ext cx="2147960" cy="172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94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04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245972" y="3397961"/>
            <a:ext cx="1877850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图像刷新</a:t>
            </a:r>
          </a:p>
        </p:txBody>
      </p:sp>
    </p:spTree>
    <p:extLst>
      <p:ext uri="{BB962C8B-B14F-4D97-AF65-F5344CB8AC3E}">
        <p14:creationId xmlns:p14="http://schemas.microsoft.com/office/powerpoint/2010/main" val="83651964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图像刷新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0214" y="1350335"/>
            <a:ext cx="98776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要实现画出的图像能自动刷新，另一种解决方法是直接在窗体或控件的</a:t>
            </a:r>
            <a:r>
              <a:rPr lang="en-US" altLang="zh-CN" dirty="0"/>
              <a:t>Bitmap</a:t>
            </a:r>
            <a:r>
              <a:rPr lang="zh-CN" altLang="zh-CN" dirty="0"/>
              <a:t>对象上绘制图形，而不是在</a:t>
            </a:r>
            <a:r>
              <a:rPr lang="en-US" altLang="zh-CN" dirty="0"/>
              <a:t>Graphics</a:t>
            </a:r>
            <a:r>
              <a:rPr lang="zh-CN" altLang="zh-CN" dirty="0"/>
              <a:t>对象上画图。</a:t>
            </a:r>
            <a:r>
              <a:rPr lang="en-US" altLang="zh-CN" dirty="0"/>
              <a:t>Bitmap</a:t>
            </a:r>
            <a:r>
              <a:rPr lang="zh-CN" altLang="zh-CN" dirty="0"/>
              <a:t>对象非常类似于</a:t>
            </a:r>
            <a:r>
              <a:rPr lang="en-US" altLang="zh-CN" dirty="0"/>
              <a:t>Image</a:t>
            </a:r>
            <a:r>
              <a:rPr lang="zh-CN" altLang="zh-CN" dirty="0"/>
              <a:t>对象，它包含的是组成图像的像素。建立一个</a:t>
            </a:r>
            <a:r>
              <a:rPr lang="en-US" altLang="zh-CN" dirty="0"/>
              <a:t>Bitmap</a:t>
            </a:r>
            <a:r>
              <a:rPr lang="zh-CN" altLang="zh-CN" dirty="0"/>
              <a:t>对象，并在其上绘制图像后，再将其赋给窗体或控件的</a:t>
            </a:r>
            <a:r>
              <a:rPr lang="en-US" altLang="zh-CN" dirty="0"/>
              <a:t>Bitmap</a:t>
            </a:r>
            <a:r>
              <a:rPr lang="zh-CN" altLang="zh-CN" dirty="0"/>
              <a:t>对象，这样绘出的图就能自动刷新，不需用程序来重绘图像。</a:t>
            </a:r>
          </a:p>
          <a:p>
            <a:pPr indent="446088"/>
            <a:r>
              <a:rPr lang="zh-CN" altLang="zh-CN" dirty="0"/>
              <a:t>例如，定义一个</a:t>
            </a:r>
            <a:r>
              <a:rPr lang="en-US" altLang="zh-CN" dirty="0"/>
              <a:t>Bitmap</a:t>
            </a:r>
            <a:r>
              <a:rPr lang="zh-CN" altLang="zh-CN" dirty="0"/>
              <a:t>对象，将其赋给窗体的</a:t>
            </a:r>
            <a:r>
              <a:rPr lang="en-US" altLang="zh-CN" dirty="0" err="1"/>
              <a:t>BackgroundImage</a:t>
            </a:r>
            <a:r>
              <a:rPr lang="zh-CN" altLang="zh-CN" dirty="0"/>
              <a:t>属性，代码如下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729562" y="2816179"/>
            <a:ext cx="9094381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Bitmap bmp = new Bitmap(</a:t>
            </a:r>
            <a:r>
              <a:rPr lang="en-US" altLang="zh-CN" dirty="0" err="1"/>
              <a:t>this.Width,this.Height</a:t>
            </a:r>
            <a:r>
              <a:rPr lang="en-US" altLang="zh-CN" dirty="0"/>
              <a:t>);	</a:t>
            </a:r>
            <a:r>
              <a:rPr lang="en-US" altLang="zh-CN" dirty="0" smtClean="0"/>
              <a:t>//</a:t>
            </a:r>
            <a:r>
              <a:rPr lang="zh-CN" altLang="zh-CN" dirty="0"/>
              <a:t>设置图像的尺寸，创建空的位图</a:t>
            </a:r>
          </a:p>
          <a:p>
            <a:r>
              <a:rPr lang="en-US" altLang="zh-CN" dirty="0" err="1"/>
              <a:t>this.BackgroundImage</a:t>
            </a:r>
            <a:r>
              <a:rPr lang="en-US" altLang="zh-CN" dirty="0"/>
              <a:t> = bmp;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180214" y="3531268"/>
            <a:ext cx="9962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然后，在</a:t>
            </a:r>
            <a:r>
              <a:rPr lang="en-US" altLang="zh-CN" dirty="0"/>
              <a:t>Bitmap</a:t>
            </a:r>
            <a:r>
              <a:rPr lang="zh-CN" altLang="zh-CN" dirty="0"/>
              <a:t>对象上画图，需要借助</a:t>
            </a:r>
            <a:r>
              <a:rPr lang="en-US" altLang="zh-CN" dirty="0"/>
              <a:t>Graphics</a:t>
            </a:r>
            <a:r>
              <a:rPr lang="zh-CN" altLang="zh-CN" dirty="0"/>
              <a:t>对象提供的丰富的画图方法。因此，将从</a:t>
            </a:r>
            <a:r>
              <a:rPr lang="en-US" altLang="zh-CN" dirty="0"/>
              <a:t>Bitmap</a:t>
            </a:r>
            <a:r>
              <a:rPr lang="zh-CN" altLang="zh-CN" dirty="0"/>
              <a:t>对象创建一个</a:t>
            </a:r>
            <a:r>
              <a:rPr lang="en-US" altLang="zh-CN" dirty="0"/>
              <a:t>Graphics</a:t>
            </a:r>
            <a:r>
              <a:rPr lang="zh-CN" altLang="zh-CN" dirty="0"/>
              <a:t>对象，之后就可以在</a:t>
            </a:r>
            <a:r>
              <a:rPr lang="en-US" altLang="zh-CN" dirty="0"/>
              <a:t>Graphics</a:t>
            </a:r>
            <a:r>
              <a:rPr lang="zh-CN" altLang="zh-CN" dirty="0"/>
              <a:t>对象上画图，也就是在</a:t>
            </a:r>
            <a:r>
              <a:rPr lang="en-US" altLang="zh-CN" dirty="0"/>
              <a:t>Bitmap</a:t>
            </a:r>
            <a:r>
              <a:rPr lang="zh-CN" altLang="zh-CN" dirty="0"/>
              <a:t>对象上画图，代码如下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729562" y="4454598"/>
            <a:ext cx="9094381" cy="1150144"/>
          </a:xfrm>
          <a:prstGeom prst="roundRect">
            <a:avLst>
              <a:gd name="adj" fmla="val 11584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Graphics g = </a:t>
            </a:r>
            <a:r>
              <a:rPr lang="en-US" altLang="zh-CN" sz="1600" dirty="0" err="1"/>
              <a:t>Graphics.FromImage</a:t>
            </a:r>
            <a:r>
              <a:rPr lang="en-US" altLang="zh-CN" sz="1600" dirty="0"/>
              <a:t>(bmp);       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从</a:t>
            </a:r>
            <a:r>
              <a:rPr lang="en-US" altLang="zh-CN" sz="1600" dirty="0"/>
              <a:t>bmp</a:t>
            </a:r>
            <a:r>
              <a:rPr lang="zh-CN" altLang="zh-CN" sz="1600" dirty="0"/>
              <a:t>对象创建一个</a:t>
            </a:r>
            <a:r>
              <a:rPr lang="en-US" altLang="zh-CN" sz="1600" dirty="0"/>
              <a:t>Graphics</a:t>
            </a:r>
            <a:r>
              <a:rPr lang="zh-CN" altLang="zh-CN" sz="1600" dirty="0"/>
              <a:t>对象</a:t>
            </a:r>
          </a:p>
          <a:p>
            <a:r>
              <a:rPr lang="en-US" altLang="zh-CN" sz="1600" dirty="0" err="1"/>
              <a:t>g.Clear</a:t>
            </a:r>
            <a:r>
              <a:rPr lang="en-US" altLang="zh-CN" sz="1600" dirty="0"/>
              <a:t>(</a:t>
            </a:r>
            <a:r>
              <a:rPr lang="en-US" altLang="zh-CN" sz="1600" dirty="0" err="1"/>
              <a:t>this.BackColor</a:t>
            </a:r>
            <a:r>
              <a:rPr lang="en-US" altLang="zh-CN" sz="1600" dirty="0"/>
              <a:t>);                	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设置位图的背景色并清除原来的图像</a:t>
            </a:r>
          </a:p>
          <a:p>
            <a:r>
              <a:rPr lang="en-US" altLang="zh-CN" sz="1600" dirty="0"/>
              <a:t>Pen </a:t>
            </a:r>
            <a:r>
              <a:rPr lang="en-US" altLang="zh-CN" sz="1600" dirty="0" err="1"/>
              <a:t>backpen</a:t>
            </a:r>
            <a:r>
              <a:rPr lang="en-US" altLang="zh-CN" sz="1600" dirty="0"/>
              <a:t> = new Pen(</a:t>
            </a:r>
            <a:r>
              <a:rPr lang="en-US" altLang="zh-CN" sz="1600" dirty="0" err="1"/>
              <a:t>Color.Black</a:t>
            </a:r>
            <a:r>
              <a:rPr lang="en-US" altLang="zh-CN" sz="1600" dirty="0"/>
              <a:t>, 4);	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一个黑色画笔</a:t>
            </a:r>
          </a:p>
          <a:p>
            <a:r>
              <a:rPr lang="en-US" altLang="zh-CN" sz="1600" dirty="0" err="1"/>
              <a:t>g.DrawLine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backpen</a:t>
            </a:r>
            <a:r>
              <a:rPr lang="en-US" altLang="zh-CN" sz="1600" dirty="0"/>
              <a:t>, 0, 0, 300, 300);   		</a:t>
            </a:r>
            <a:r>
              <a:rPr lang="en-US" altLang="zh-CN" sz="1600" dirty="0" smtClean="0"/>
              <a:t>// </a:t>
            </a:r>
            <a:r>
              <a:rPr lang="zh-CN" altLang="zh-CN" sz="1600" dirty="0"/>
              <a:t>画一条</a:t>
            </a:r>
            <a:r>
              <a:rPr lang="zh-CN" altLang="zh-CN" sz="1600" dirty="0" smtClean="0"/>
              <a:t>线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625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2604012" y="1498184"/>
            <a:ext cx="7334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7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图形图像编程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7358695" y="366462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综合应用实例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22688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7051" y="1148316"/>
            <a:ext cx="9686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7.12</a:t>
            </a:r>
            <a:r>
              <a:rPr lang="zh-CN" altLang="zh-CN" dirty="0"/>
              <a:t>】 仿制</a:t>
            </a:r>
            <a:r>
              <a:rPr lang="en-US" altLang="zh-CN" dirty="0"/>
              <a:t>Windows</a:t>
            </a:r>
            <a:r>
              <a:rPr lang="zh-CN" altLang="zh-CN" dirty="0"/>
              <a:t>画图板程序。</a:t>
            </a:r>
          </a:p>
          <a:p>
            <a:pPr indent="446088"/>
            <a:r>
              <a:rPr lang="en-US" altLang="zh-CN" b="1" dirty="0"/>
              <a:t>1</a:t>
            </a:r>
            <a:r>
              <a:rPr lang="zh-CN" altLang="zh-CN" b="1" dirty="0"/>
              <a:t>．界面设计</a:t>
            </a:r>
          </a:p>
          <a:p>
            <a:pPr indent="446088"/>
            <a:r>
              <a:rPr lang="zh-CN" altLang="zh-CN" dirty="0"/>
              <a:t>新建一个</a:t>
            </a:r>
            <a:r>
              <a:rPr lang="en-US" altLang="zh-CN" dirty="0"/>
              <a:t>Windows</a:t>
            </a:r>
            <a:r>
              <a:rPr lang="zh-CN" altLang="zh-CN" dirty="0"/>
              <a:t>窗体应用程序，将窗体</a:t>
            </a:r>
            <a:r>
              <a:rPr lang="en-US" altLang="zh-CN" dirty="0"/>
              <a:t>Form1</a:t>
            </a:r>
            <a:r>
              <a:rPr lang="zh-CN" altLang="zh-CN" dirty="0"/>
              <a:t>调整到适当大小，在窗体</a:t>
            </a:r>
            <a:r>
              <a:rPr lang="en-US" altLang="zh-CN" dirty="0"/>
              <a:t>Form1</a:t>
            </a:r>
            <a:r>
              <a:rPr lang="zh-CN" altLang="zh-CN" dirty="0"/>
              <a:t>中分别添加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/>
              <a:t>Panel</a:t>
            </a:r>
            <a:r>
              <a:rPr lang="zh-CN" altLang="zh-CN" dirty="0"/>
              <a:t>、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 err="1"/>
              <a:t>PictureBox</a:t>
            </a:r>
            <a:r>
              <a:rPr lang="zh-CN" altLang="zh-CN" dirty="0"/>
              <a:t>和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 err="1"/>
              <a:t>StatusStrip</a:t>
            </a:r>
            <a:r>
              <a:rPr lang="zh-CN" altLang="zh-CN" dirty="0"/>
              <a:t>控件，在</a:t>
            </a:r>
            <a:r>
              <a:rPr lang="en-US" altLang="zh-CN" dirty="0"/>
              <a:t>Panel</a:t>
            </a:r>
            <a:r>
              <a:rPr lang="zh-CN" altLang="zh-CN" dirty="0"/>
              <a:t>控件中分别放入</a:t>
            </a:r>
            <a:r>
              <a:rPr lang="en-US" altLang="zh-CN" dirty="0"/>
              <a:t>3</a:t>
            </a:r>
            <a:r>
              <a:rPr lang="zh-CN" altLang="zh-CN" dirty="0"/>
              <a:t>个</a:t>
            </a:r>
            <a:r>
              <a:rPr lang="en-US" altLang="zh-CN" dirty="0" err="1"/>
              <a:t>GroupBox</a:t>
            </a:r>
            <a:r>
              <a:rPr lang="zh-CN" altLang="zh-CN" dirty="0"/>
              <a:t>控件，</a:t>
            </a:r>
            <a:r>
              <a:rPr lang="en-US" altLang="zh-CN" dirty="0"/>
              <a:t>3</a:t>
            </a:r>
            <a:r>
              <a:rPr lang="zh-CN" altLang="zh-CN" dirty="0"/>
              <a:t>个</a:t>
            </a:r>
            <a:r>
              <a:rPr lang="en-US" altLang="zh-CN" dirty="0" err="1"/>
              <a:t>GroupBox</a:t>
            </a:r>
            <a:r>
              <a:rPr lang="zh-CN" altLang="zh-CN" dirty="0"/>
              <a:t>控件中再分别放入</a:t>
            </a:r>
            <a:r>
              <a:rPr lang="en-US" altLang="zh-CN" dirty="0"/>
              <a:t>9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、</a:t>
            </a:r>
            <a:r>
              <a:rPr lang="en-US" altLang="zh-CN" dirty="0"/>
              <a:t>5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和</a:t>
            </a:r>
            <a:r>
              <a:rPr lang="en-US" altLang="zh-CN" dirty="0"/>
              <a:t>7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控件，添加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 err="1"/>
              <a:t>ColorDialog</a:t>
            </a:r>
            <a:r>
              <a:rPr lang="zh-CN" altLang="zh-CN" dirty="0"/>
              <a:t>控件，在</a:t>
            </a:r>
            <a:r>
              <a:rPr lang="en-US" altLang="zh-CN" dirty="0" err="1"/>
              <a:t>StatusStrip</a:t>
            </a:r>
            <a:r>
              <a:rPr lang="zh-CN" altLang="zh-CN" dirty="0"/>
              <a:t>控件中添加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 err="1"/>
              <a:t>ToolStripStatusLabe</a:t>
            </a:r>
            <a:r>
              <a:rPr lang="zh-CN" altLang="zh-CN" dirty="0"/>
              <a:t>，界面设计效果如图</a:t>
            </a:r>
            <a:r>
              <a:rPr lang="en-US" altLang="zh-CN" dirty="0"/>
              <a:t>7.16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319" y="2902642"/>
            <a:ext cx="4395787" cy="373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788310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2744" y="1477926"/>
            <a:ext cx="9516140" cy="170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zh-CN" b="1" dirty="0"/>
              <a:t>．属性设置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将</a:t>
            </a:r>
            <a:r>
              <a:rPr lang="en-US" altLang="zh-CN" dirty="0" err="1"/>
              <a:t>StatusStrip</a:t>
            </a:r>
            <a:r>
              <a:rPr lang="zh-CN" altLang="zh-CN" dirty="0"/>
              <a:t>控件中的</a:t>
            </a:r>
            <a:r>
              <a:rPr lang="en-US" altLang="zh-CN" dirty="0"/>
              <a:t>ToolStripStatusLabe1</a:t>
            </a:r>
            <a:r>
              <a:rPr lang="zh-CN" altLang="zh-CN" dirty="0"/>
              <a:t>的</a:t>
            </a:r>
            <a:r>
              <a:rPr lang="en-US" altLang="zh-CN" dirty="0"/>
              <a:t>Text</a:t>
            </a:r>
            <a:r>
              <a:rPr lang="zh-CN" altLang="zh-CN" dirty="0"/>
              <a:t>属性设置为空值，画图板中控件属性的设置如表</a:t>
            </a:r>
            <a:r>
              <a:rPr lang="en-US" altLang="zh-CN" dirty="0"/>
              <a:t>7.12</a:t>
            </a:r>
            <a:r>
              <a:rPr lang="zh-CN" altLang="zh-CN" dirty="0"/>
              <a:t>所示。其中</a:t>
            </a:r>
            <a:r>
              <a:rPr lang="en-US" altLang="zh-CN" dirty="0"/>
              <a:t>GroupBox1</a:t>
            </a:r>
            <a:r>
              <a:rPr lang="zh-CN" altLang="zh-CN" dirty="0"/>
              <a:t>、</a:t>
            </a:r>
            <a:r>
              <a:rPr lang="en-US" altLang="zh-CN" dirty="0"/>
              <a:t>GroupBox2</a:t>
            </a:r>
            <a:r>
              <a:rPr lang="zh-CN" altLang="zh-CN" dirty="0"/>
              <a:t>和</a:t>
            </a:r>
            <a:r>
              <a:rPr lang="en-US" altLang="zh-CN" dirty="0"/>
              <a:t>GroupBox3</a:t>
            </a:r>
            <a:r>
              <a:rPr lang="zh-CN" altLang="zh-CN" dirty="0"/>
              <a:t>分组框中包含的按钮控件的属性设置</a:t>
            </a:r>
            <a:r>
              <a:rPr lang="zh-CN" altLang="zh-CN" dirty="0">
                <a:hlinkClick r:id="rId2" action="ppaction://hlinkfile"/>
              </a:rPr>
              <a:t>分别如表</a:t>
            </a:r>
            <a:r>
              <a:rPr lang="en-US" altLang="zh-CN" dirty="0">
                <a:hlinkClick r:id="rId2" action="ppaction://hlinkfile"/>
              </a:rPr>
              <a:t>7.13</a:t>
            </a:r>
            <a:r>
              <a:rPr lang="zh-CN" altLang="zh-CN" dirty="0">
                <a:hlinkClick r:id="rId2" action="ppaction://hlinkfile"/>
              </a:rPr>
              <a:t>、</a:t>
            </a:r>
            <a:r>
              <a:rPr lang="en-US" altLang="zh-CN" dirty="0">
                <a:hlinkClick r:id="rId2" action="ppaction://hlinkfile"/>
              </a:rPr>
              <a:t>7.14</a:t>
            </a:r>
            <a:r>
              <a:rPr lang="zh-CN" altLang="zh-CN" dirty="0">
                <a:hlinkClick r:id="rId2" action="ppaction://hlinkfile"/>
              </a:rPr>
              <a:t>和</a:t>
            </a:r>
            <a:r>
              <a:rPr lang="en-US" altLang="zh-CN" dirty="0">
                <a:hlinkClick r:id="rId2" action="ppaction://hlinkfile"/>
              </a:rPr>
              <a:t>7.15</a:t>
            </a:r>
            <a:r>
              <a:rPr lang="zh-CN" altLang="zh-CN" dirty="0">
                <a:hlinkClick r:id="rId2" action="ppaction://hlinkfile"/>
              </a:rPr>
              <a:t>所示</a:t>
            </a:r>
            <a:r>
              <a:rPr lang="zh-CN" altLang="zh-CN" dirty="0" smtClean="0">
                <a:hlinkClick r:id="rId2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1257917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521" y="1403498"/>
            <a:ext cx="843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zh-CN" altLang="zh-CN" b="1" dirty="0"/>
              <a:t>．程序代码设计</a:t>
            </a:r>
          </a:p>
          <a:p>
            <a:r>
              <a:rPr lang="zh-CN" altLang="zh-CN" dirty="0"/>
              <a:t>定义画图的起终点、选择画笔的宽度和图形枚举的代码如下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240465" y="2049829"/>
            <a:ext cx="9328298" cy="3607891"/>
          </a:xfrm>
          <a:prstGeom prst="roundRect">
            <a:avLst>
              <a:gd name="adj" fmla="val 3363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Graphics g;</a:t>
            </a:r>
            <a:endParaRPr lang="zh-CN" altLang="zh-CN" sz="1600" dirty="0"/>
          </a:p>
          <a:p>
            <a:r>
              <a:rPr lang="en-US" altLang="zh-CN" sz="1600" dirty="0"/>
              <a:t>Point </a:t>
            </a:r>
            <a:r>
              <a:rPr lang="en-US" altLang="zh-CN" sz="1600" dirty="0" err="1"/>
              <a:t>pStart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pEnd</a:t>
            </a:r>
            <a:r>
              <a:rPr lang="en-US" altLang="zh-CN" sz="1600" dirty="0"/>
              <a:t>;     	// </a:t>
            </a:r>
            <a:r>
              <a:rPr lang="zh-CN" altLang="zh-CN" sz="1600" dirty="0"/>
              <a:t>定义画图的起始终点</a:t>
            </a:r>
          </a:p>
          <a:p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ChoiceGraph</a:t>
            </a:r>
            <a:r>
              <a:rPr lang="en-US" altLang="zh-CN" sz="1600" dirty="0"/>
              <a:t>;        	// </a:t>
            </a:r>
            <a:r>
              <a:rPr lang="zh-CN" altLang="zh-CN" sz="1600" dirty="0"/>
              <a:t>所选择图形枚举</a:t>
            </a:r>
          </a:p>
          <a:p>
            <a:r>
              <a:rPr lang="en-US" altLang="zh-CN" sz="1600" dirty="0" err="1"/>
              <a:t>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penWidth</a:t>
            </a:r>
            <a:r>
              <a:rPr lang="en-US" altLang="zh-CN" sz="1600" dirty="0"/>
              <a:t>;           	// </a:t>
            </a:r>
            <a:r>
              <a:rPr lang="zh-CN" altLang="zh-CN" sz="1600" dirty="0"/>
              <a:t>画笔宽度</a:t>
            </a:r>
          </a:p>
          <a:p>
            <a:r>
              <a:rPr lang="en-US" altLang="zh-CN" sz="1600" dirty="0" err="1"/>
              <a:t>enum</a:t>
            </a:r>
            <a:r>
              <a:rPr lang="en-US" altLang="zh-CN" sz="1600" dirty="0"/>
              <a:t> </a:t>
            </a:r>
            <a:r>
              <a:rPr lang="en-US" altLang="zh-CN" sz="1600" dirty="0" err="1"/>
              <a:t>mySelected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	Pencil,          	// </a:t>
            </a:r>
            <a:r>
              <a:rPr lang="zh-CN" altLang="zh-CN" sz="1600" dirty="0"/>
              <a:t>铅笔</a:t>
            </a:r>
          </a:p>
          <a:p>
            <a:r>
              <a:rPr lang="en-US" altLang="zh-CN" sz="1600" dirty="0"/>
              <a:t>	Line,            	// </a:t>
            </a:r>
            <a:r>
              <a:rPr lang="zh-CN" altLang="zh-CN" sz="1600" dirty="0"/>
              <a:t>直线</a:t>
            </a:r>
          </a:p>
          <a:p>
            <a:r>
              <a:rPr lang="en-US" altLang="zh-CN" sz="1600" dirty="0"/>
              <a:t>	Ellipse,         	// </a:t>
            </a:r>
            <a:r>
              <a:rPr lang="zh-CN" altLang="zh-CN" sz="1600" dirty="0"/>
              <a:t>空心椭圆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err="1"/>
              <a:t>FillEllipse</a:t>
            </a:r>
            <a:r>
              <a:rPr lang="en-US" altLang="zh-CN" sz="1600" dirty="0"/>
              <a:t>,       	// </a:t>
            </a:r>
            <a:r>
              <a:rPr lang="zh-CN" altLang="zh-CN" sz="1600" dirty="0"/>
              <a:t>填充椭圆</a:t>
            </a:r>
          </a:p>
          <a:p>
            <a:r>
              <a:rPr lang="en-US" altLang="zh-CN" sz="1600" dirty="0"/>
              <a:t>	Rec,             	// </a:t>
            </a:r>
            <a:r>
              <a:rPr lang="zh-CN" altLang="zh-CN" sz="1600" dirty="0"/>
              <a:t>空心矩形</a:t>
            </a:r>
          </a:p>
          <a:p>
            <a:r>
              <a:rPr lang="en-US" altLang="zh-CN" sz="1600" dirty="0"/>
              <a:t>	</a:t>
            </a:r>
            <a:r>
              <a:rPr lang="en-US" altLang="zh-CN" sz="1600" dirty="0" err="1"/>
              <a:t>FillRec</a:t>
            </a:r>
            <a:r>
              <a:rPr lang="en-US" altLang="zh-CN" sz="1600" dirty="0"/>
              <a:t>,         	// </a:t>
            </a:r>
            <a:r>
              <a:rPr lang="zh-CN" altLang="zh-CN" sz="1600" dirty="0"/>
              <a:t>填充矩形</a:t>
            </a:r>
          </a:p>
          <a:p>
            <a:r>
              <a:rPr lang="en-US" altLang="zh-CN" sz="1600" dirty="0"/>
              <a:t>	Eraser          	// </a:t>
            </a:r>
            <a:r>
              <a:rPr lang="zh-CN" altLang="zh-CN" sz="1600" dirty="0"/>
              <a:t>橡皮擦</a:t>
            </a:r>
          </a:p>
          <a:p>
            <a:r>
              <a:rPr lang="en-US" altLang="zh-CN" sz="1600" dirty="0" smtClean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5896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sp>
        <p:nvSpPr>
          <p:cNvPr id="3" name="矩形 2"/>
          <p:cNvSpPr/>
          <p:nvPr/>
        </p:nvSpPr>
        <p:spPr>
          <a:xfrm>
            <a:off x="1330129" y="128794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窗体加载的事件代码：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1392" y="1648042"/>
            <a:ext cx="9536345" cy="2247424"/>
          </a:xfrm>
          <a:prstGeom prst="roundRect">
            <a:avLst>
              <a:gd name="adj" fmla="val 6732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void Form1_Load(object sender, </a:t>
            </a:r>
            <a:r>
              <a:rPr lang="en-US" altLang="zh-CN" dirty="0" err="1"/>
              <a:t>EventArgs</a:t>
            </a:r>
            <a:r>
              <a:rPr lang="en-US" altLang="zh-CN" dirty="0"/>
              <a:t> e)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    g = this.pictureBox1.CreateGraphics();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ChoiceGraph</a:t>
            </a:r>
            <a:r>
              <a:rPr lang="en-US" altLang="zh-CN" dirty="0"/>
              <a:t> = (</a:t>
            </a:r>
            <a:r>
              <a:rPr lang="en-US" altLang="zh-CN" dirty="0" err="1"/>
              <a:t>int</a:t>
            </a:r>
            <a:r>
              <a:rPr lang="en-US" altLang="zh-CN" dirty="0"/>
              <a:t>)</a:t>
            </a:r>
            <a:r>
              <a:rPr lang="en-US" altLang="zh-CN" dirty="0" err="1"/>
              <a:t>mySelected.Pencil</a:t>
            </a:r>
            <a:r>
              <a:rPr lang="en-US" altLang="zh-CN" dirty="0"/>
              <a:t>;    		// </a:t>
            </a:r>
            <a:r>
              <a:rPr lang="zh-CN" altLang="zh-CN" dirty="0"/>
              <a:t>默认选择为铅笔工具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penWidth</a:t>
            </a:r>
            <a:r>
              <a:rPr lang="en-US" altLang="zh-CN" dirty="0"/>
              <a:t> = 3;          	 			// </a:t>
            </a:r>
            <a:r>
              <a:rPr lang="zh-CN" altLang="zh-CN" dirty="0"/>
              <a:t>初始化画笔宽度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btnControl.BackColor</a:t>
            </a:r>
            <a:r>
              <a:rPr lang="en-US" altLang="zh-CN" dirty="0"/>
              <a:t> = </a:t>
            </a:r>
            <a:r>
              <a:rPr lang="en-US" altLang="zh-CN" dirty="0" err="1"/>
              <a:t>btnBlack.BackColor</a:t>
            </a:r>
            <a:r>
              <a:rPr lang="en-US" altLang="zh-CN" dirty="0"/>
              <a:t>;  	// </a:t>
            </a:r>
            <a:r>
              <a:rPr lang="zh-CN" altLang="zh-CN" dirty="0"/>
              <a:t>默认黑色笔</a:t>
            </a:r>
          </a:p>
          <a:p>
            <a:r>
              <a:rPr lang="en-US" altLang="zh-CN" dirty="0" smtClean="0"/>
              <a:t>}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786809" y="3997842"/>
            <a:ext cx="10356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选择“工具”分组框中工具按钮时，将所选择按钮的</a:t>
            </a:r>
            <a:r>
              <a:rPr lang="en-US" altLang="zh-CN" dirty="0"/>
              <a:t>Tag</a:t>
            </a:r>
            <a:r>
              <a:rPr lang="zh-CN" altLang="zh-CN" dirty="0"/>
              <a:t>属性值作为所选择图形枚举。添加的方法是在事件窗口中，分别选择除【新建】和【退出】按钮外按钮的</a:t>
            </a:r>
            <a:r>
              <a:rPr lang="en-US" altLang="zh-CN" dirty="0"/>
              <a:t>Click</a:t>
            </a:r>
            <a:r>
              <a:rPr lang="zh-CN" altLang="zh-CN" dirty="0"/>
              <a:t>事件方法“</a:t>
            </a:r>
            <a:r>
              <a:rPr lang="en-US" altLang="zh-CN" dirty="0" err="1"/>
              <a:t>btnTool_Click</a:t>
            </a:r>
            <a:r>
              <a:rPr lang="zh-CN" altLang="zh-CN" dirty="0"/>
              <a:t>”，事件代码如下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1351391" y="4921172"/>
            <a:ext cx="9536345" cy="1328023"/>
          </a:xfrm>
          <a:prstGeom prst="roundRect">
            <a:avLst>
              <a:gd name="adj" fmla="val 9461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private void </a:t>
            </a:r>
            <a:r>
              <a:rPr lang="en-US" altLang="zh-CN" dirty="0" err="1"/>
              <a:t>btnTool_Click</a:t>
            </a:r>
            <a:r>
              <a:rPr lang="en-US" altLang="zh-CN" dirty="0"/>
              <a:t>(object sender, </a:t>
            </a:r>
            <a:r>
              <a:rPr lang="en-US" altLang="zh-CN" dirty="0" err="1"/>
              <a:t>EventArgs</a:t>
            </a:r>
            <a:r>
              <a:rPr lang="en-US" altLang="zh-CN" dirty="0"/>
              <a:t> e)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ChoiceGraph</a:t>
            </a:r>
            <a:r>
              <a:rPr lang="en-US" altLang="zh-CN" dirty="0"/>
              <a:t> = Convert.ToInt32(((Button)sender).Tag);</a:t>
            </a:r>
            <a:endParaRPr lang="zh-CN" altLang="zh-CN" dirty="0"/>
          </a:p>
          <a:p>
            <a:r>
              <a:rPr lang="en-US" altLang="zh-CN" dirty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389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1991" y="1286540"/>
            <a:ext cx="9856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选择“宽度”分组框中工具按钮时，将所选择宽度按钮的</a:t>
            </a:r>
            <a:r>
              <a:rPr lang="en-US" altLang="zh-CN" dirty="0"/>
              <a:t>Tag</a:t>
            </a:r>
            <a:r>
              <a:rPr lang="zh-CN" altLang="zh-CN" dirty="0"/>
              <a:t>值设为画笔宽度。添加的方法是在事件窗口中，分别将所选择的宽度按钮的</a:t>
            </a:r>
            <a:r>
              <a:rPr lang="en-US" altLang="zh-CN" dirty="0"/>
              <a:t>Click</a:t>
            </a:r>
            <a:r>
              <a:rPr lang="zh-CN" altLang="zh-CN" dirty="0"/>
              <a:t>事件方法设置为“</a:t>
            </a:r>
            <a:r>
              <a:rPr lang="en-US" altLang="zh-CN" dirty="0" err="1"/>
              <a:t>btnLine_Click</a:t>
            </a:r>
            <a:r>
              <a:rPr lang="zh-CN" altLang="zh-CN" dirty="0"/>
              <a:t>”，事件代码如下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52353" y="2209870"/>
            <a:ext cx="8856921" cy="3098721"/>
          </a:xfrm>
          <a:prstGeom prst="roundRect">
            <a:avLst>
              <a:gd name="adj" fmla="val 6030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private void btnLine1_Click(object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//</a:t>
            </a:r>
            <a:r>
              <a:rPr lang="zh-CN" altLang="zh-CN" sz="1600" dirty="0"/>
              <a:t>把所有按钮的背景色都设为</a:t>
            </a:r>
            <a:r>
              <a:rPr lang="en-US" altLang="zh-CN" sz="1600" dirty="0"/>
              <a:t> White</a:t>
            </a:r>
            <a:endParaRPr lang="zh-CN" altLang="zh-CN" sz="1600" dirty="0"/>
          </a:p>
          <a:p>
            <a:r>
              <a:rPr lang="en-US" altLang="zh-CN" sz="1600" dirty="0"/>
              <a:t>    btnLine1.BackColor = </a:t>
            </a:r>
            <a:r>
              <a:rPr lang="en-US" altLang="zh-CN" sz="1600" dirty="0" err="1"/>
              <a:t>Color.White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 btnLine2.BackColor = </a:t>
            </a:r>
            <a:r>
              <a:rPr lang="en-US" altLang="zh-CN" sz="1600" dirty="0" err="1"/>
              <a:t>Color.White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 btnLine3.BackColor = </a:t>
            </a:r>
            <a:r>
              <a:rPr lang="en-US" altLang="zh-CN" sz="1600" dirty="0" err="1"/>
              <a:t>Color.White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 btnLine4.BackColor = </a:t>
            </a:r>
            <a:r>
              <a:rPr lang="en-US" altLang="zh-CN" sz="1600" dirty="0" err="1"/>
              <a:t>Color.White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 btnLine5.BackColor = </a:t>
            </a:r>
            <a:r>
              <a:rPr lang="en-US" altLang="zh-CN" sz="1600" dirty="0" err="1"/>
              <a:t>Color.White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 ((Button)sender).</a:t>
            </a:r>
            <a:r>
              <a:rPr lang="en-US" altLang="zh-CN" sz="1600" dirty="0" err="1"/>
              <a:t>BackColor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Color.Black</a:t>
            </a:r>
            <a:r>
              <a:rPr lang="en-US" altLang="zh-CN" sz="1600" dirty="0"/>
              <a:t>;          // </a:t>
            </a:r>
            <a:r>
              <a:rPr lang="zh-CN" altLang="zh-CN" sz="1600" dirty="0"/>
              <a:t>选中的按钮背景色为黑色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penWidth</a:t>
            </a:r>
            <a:r>
              <a:rPr lang="en-US" altLang="zh-CN" sz="1600" dirty="0"/>
              <a:t> = Convert.ToInt32(((Button)sender).Tag);   // </a:t>
            </a:r>
            <a:r>
              <a:rPr lang="zh-CN" altLang="zh-CN" sz="1600" dirty="0"/>
              <a:t>将宽度按钮的</a:t>
            </a:r>
            <a:r>
              <a:rPr lang="en-US" altLang="zh-CN" sz="1600" dirty="0"/>
              <a:t> Tag </a:t>
            </a:r>
            <a:r>
              <a:rPr lang="zh-CN" altLang="zh-CN" sz="1600" dirty="0"/>
              <a:t>值设为画笔宽度</a:t>
            </a:r>
          </a:p>
          <a:p>
            <a:r>
              <a:rPr lang="en-US" altLang="zh-CN" sz="1600" dirty="0" smtClean="0"/>
              <a:t>}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1247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5153" y="1286540"/>
            <a:ext cx="981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选择“颜色”分组框中工具按钮时，将所选择的颜色按钮的背景色设置为</a:t>
            </a:r>
            <a:r>
              <a:rPr lang="en-US" altLang="zh-CN" dirty="0" err="1"/>
              <a:t>btnControl</a:t>
            </a:r>
            <a:r>
              <a:rPr lang="zh-CN" altLang="zh-CN" dirty="0"/>
              <a:t>按钮的背景色，而</a:t>
            </a:r>
            <a:r>
              <a:rPr lang="en-US" altLang="zh-CN" dirty="0" err="1"/>
              <a:t>btnControl</a:t>
            </a:r>
            <a:r>
              <a:rPr lang="zh-CN" altLang="zh-CN" dirty="0"/>
              <a:t>按钮的背景色作为画笔的颜色，事件代码如下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65767" y="1945967"/>
            <a:ext cx="9019953" cy="3952994"/>
          </a:xfrm>
          <a:prstGeom prst="roundRect">
            <a:avLst>
              <a:gd name="adj" fmla="val 3544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private void </a:t>
            </a:r>
            <a:r>
              <a:rPr lang="en-US" altLang="zh-CN" sz="1600" dirty="0" err="1"/>
              <a:t>btnColor_Click</a:t>
            </a:r>
            <a:r>
              <a:rPr lang="en-US" altLang="zh-CN" sz="1600" dirty="0"/>
              <a:t>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if (((Button)sender).Text == "C")</a:t>
            </a:r>
            <a:endParaRPr lang="zh-CN" altLang="zh-CN" sz="1600" dirty="0"/>
          </a:p>
          <a:p>
            <a:r>
              <a:rPr lang="en-US" altLang="zh-CN" sz="1600" dirty="0"/>
              <a:t>    {</a:t>
            </a:r>
            <a:endParaRPr lang="zh-CN" altLang="zh-CN" sz="1600" dirty="0"/>
          </a:p>
          <a:p>
            <a:r>
              <a:rPr lang="en-US" altLang="zh-CN" sz="1600" dirty="0"/>
              <a:t>        if (colorDialog1.ShowDialog() == </a:t>
            </a:r>
            <a:r>
              <a:rPr lang="en-US" altLang="zh-CN" sz="1600" dirty="0" err="1"/>
              <a:t>DialogResult.OK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    {</a:t>
            </a:r>
            <a:endParaRPr lang="zh-CN" altLang="zh-CN" sz="1600" dirty="0"/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btnControl.BackColor</a:t>
            </a:r>
            <a:r>
              <a:rPr lang="en-US" altLang="zh-CN" sz="1600" dirty="0"/>
              <a:t> = colorDialog1.Color;</a:t>
            </a:r>
            <a:endParaRPr lang="zh-CN" altLang="zh-CN" sz="1600" dirty="0"/>
          </a:p>
          <a:p>
            <a:r>
              <a:rPr lang="en-US" altLang="zh-CN" sz="1600" dirty="0"/>
              <a:t>        }</a:t>
            </a:r>
            <a:endParaRPr lang="zh-CN" altLang="zh-CN" sz="1600" dirty="0"/>
          </a:p>
          <a:p>
            <a:r>
              <a:rPr lang="en-US" altLang="zh-CN" sz="1600" dirty="0"/>
              <a:t>    }</a:t>
            </a:r>
            <a:endParaRPr lang="zh-CN" altLang="zh-CN" sz="1600" dirty="0"/>
          </a:p>
          <a:p>
            <a:r>
              <a:rPr lang="en-US" altLang="zh-CN" sz="1600" dirty="0"/>
              <a:t>    else</a:t>
            </a:r>
            <a:endParaRPr lang="zh-CN" altLang="zh-CN" sz="1600" dirty="0"/>
          </a:p>
          <a:p>
            <a:r>
              <a:rPr lang="en-US" altLang="zh-CN" sz="1600" dirty="0"/>
              <a:t>    {</a:t>
            </a:r>
            <a:endParaRPr lang="zh-CN" altLang="zh-CN" sz="1600" dirty="0"/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btnControl.BackColor</a:t>
            </a:r>
            <a:r>
              <a:rPr lang="en-US" altLang="zh-CN" sz="1600" dirty="0"/>
              <a:t> = ((Button)sender).</a:t>
            </a:r>
            <a:r>
              <a:rPr lang="en-US" altLang="zh-CN" sz="1600" dirty="0" err="1"/>
              <a:t>BackColor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 }</a:t>
            </a:r>
            <a:endParaRPr lang="zh-CN" altLang="zh-CN" sz="1600" dirty="0"/>
          </a:p>
          <a:p>
            <a:r>
              <a:rPr lang="en-US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497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="" xmlns:a16="http://schemas.microsoft.com/office/drawing/2014/main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="" xmlns:a16="http://schemas.microsoft.com/office/drawing/2014/main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="" xmlns:a16="http://schemas.microsoft.com/office/drawing/2014/main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="" xmlns:a16="http://schemas.microsoft.com/office/drawing/2014/main" id="{16B6C696-1217-4C60-A994-FA00551A1A02}"/>
              </a:ext>
            </a:extLst>
          </p:cNvPr>
          <p:cNvSpPr/>
          <p:nvPr/>
        </p:nvSpPr>
        <p:spPr>
          <a:xfrm>
            <a:off x="5251801" y="3397964"/>
            <a:ext cx="1784521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屏幕像素</a:t>
            </a:r>
          </a:p>
        </p:txBody>
      </p:sp>
    </p:spTree>
    <p:extLst>
      <p:ext uri="{BB962C8B-B14F-4D97-AF65-F5344CB8AC3E}">
        <p14:creationId xmlns:p14="http://schemas.microsoft.com/office/powerpoint/2010/main" val="186260509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sp>
        <p:nvSpPr>
          <p:cNvPr id="3" name="矩形 2"/>
          <p:cNvSpPr/>
          <p:nvPr/>
        </p:nvSpPr>
        <p:spPr>
          <a:xfrm>
            <a:off x="1336158" y="1534723"/>
            <a:ext cx="9073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添加一个方法，其功能是在画图过程中将终点设置在起点</a:t>
            </a:r>
            <a:r>
              <a:rPr lang="zh-CN" altLang="zh-CN" dirty="0">
                <a:hlinkClick r:id="rId2" action="ppaction://hlinkfile"/>
              </a:rPr>
              <a:t>的右下方。方法</a:t>
            </a:r>
            <a:r>
              <a:rPr lang="zh-CN" altLang="zh-CN" dirty="0" smtClean="0">
                <a:hlinkClick r:id="rId2" action="ppaction://hlinkfile"/>
              </a:rPr>
              <a:t>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  <a:p>
            <a:r>
              <a:rPr lang="zh-CN" altLang="zh-CN" dirty="0"/>
              <a:t>当单击鼠标时记录起点坐标，其事件代码如下：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495646" y="2214034"/>
            <a:ext cx="9285768" cy="2141875"/>
          </a:xfrm>
          <a:prstGeom prst="roundRect">
            <a:avLst>
              <a:gd name="adj" fmla="val 7091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private void pictureBox1_MouseDown(object sender, </a:t>
            </a:r>
            <a:r>
              <a:rPr lang="en-US" altLang="zh-CN" sz="1600" dirty="0" err="1"/>
              <a:t>MouseEventArgs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	if (</a:t>
            </a:r>
            <a:r>
              <a:rPr lang="en-US" altLang="zh-CN" sz="1600" dirty="0" err="1"/>
              <a:t>e.Button</a:t>
            </a:r>
            <a:r>
              <a:rPr lang="en-US" altLang="zh-CN" sz="1600" dirty="0"/>
              <a:t> == </a:t>
            </a:r>
            <a:r>
              <a:rPr lang="en-US" altLang="zh-CN" sz="1600" dirty="0" err="1"/>
              <a:t>MouseButtons.Left</a:t>
            </a:r>
            <a:r>
              <a:rPr lang="en-US" altLang="zh-CN" sz="1600" dirty="0" smtClean="0"/>
              <a:t>)        // </a:t>
            </a:r>
            <a:r>
              <a:rPr lang="zh-CN" altLang="zh-CN" sz="1600" dirty="0"/>
              <a:t>如果单击鼠标左键，则将当前点坐标赋给起始点</a:t>
            </a:r>
          </a:p>
          <a:p>
            <a:r>
              <a:rPr lang="en-US" altLang="zh-CN" sz="1600" dirty="0"/>
              <a:t>    	{</a:t>
            </a:r>
            <a:endParaRPr lang="zh-CN" altLang="zh-CN" sz="1600" dirty="0"/>
          </a:p>
          <a:p>
            <a:r>
              <a:rPr lang="en-US" altLang="zh-CN" sz="1600" dirty="0"/>
              <a:t>        	</a:t>
            </a:r>
            <a:r>
              <a:rPr lang="en-US" altLang="zh-CN" sz="1600" dirty="0" err="1"/>
              <a:t>pStart.X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e.X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     	</a:t>
            </a:r>
            <a:r>
              <a:rPr lang="en-US" altLang="zh-CN" sz="1600" dirty="0" err="1"/>
              <a:t>pStart.Y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e.Y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 	}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66664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5786" y="1020721"/>
            <a:ext cx="985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当单击鼠标左键并移动时，如果选择的是铅笔则画出鼠标移动的轨迹，如果选择的是橡皮擦，则擦除鼠标移动的轨迹。事件代码如下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20456" y="1662724"/>
            <a:ext cx="9441711" cy="5127427"/>
          </a:xfrm>
          <a:prstGeom prst="roundRect">
            <a:avLst>
              <a:gd name="adj" fmla="val 2096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200" dirty="0"/>
              <a:t>private void pictureBox1_MouseMove(object sender, </a:t>
            </a:r>
            <a:r>
              <a:rPr lang="en-US" altLang="zh-CN" sz="1200" dirty="0" err="1"/>
              <a:t>MouseEventArgs</a:t>
            </a:r>
            <a:r>
              <a:rPr lang="en-US" altLang="zh-CN" sz="1200" dirty="0"/>
              <a:t> e)</a:t>
            </a:r>
            <a:endParaRPr lang="zh-CN" altLang="zh-CN" sz="1200" dirty="0"/>
          </a:p>
          <a:p>
            <a:r>
              <a:rPr lang="en-US" altLang="zh-CN" sz="1200" dirty="0"/>
              <a:t>{</a:t>
            </a:r>
            <a:endParaRPr lang="zh-CN" altLang="zh-CN" sz="1200" dirty="0"/>
          </a:p>
          <a:p>
            <a:r>
              <a:rPr lang="en-US" altLang="zh-CN" sz="1200" dirty="0"/>
              <a:t>    toolStripStatusLabel1.Text = "X:" + </a:t>
            </a:r>
            <a:r>
              <a:rPr lang="en-US" altLang="zh-CN" sz="1200" dirty="0" err="1"/>
              <a:t>e.X.ToString</a:t>
            </a:r>
            <a:r>
              <a:rPr lang="en-US" altLang="zh-CN" sz="1200" dirty="0"/>
              <a:t>() + ",Y:" + </a:t>
            </a:r>
            <a:r>
              <a:rPr lang="en-US" altLang="zh-CN" sz="1200" dirty="0" err="1"/>
              <a:t>e.Y.ToString</a:t>
            </a:r>
            <a:r>
              <a:rPr lang="en-US" altLang="zh-CN" sz="1200" dirty="0"/>
              <a:t>();</a:t>
            </a:r>
            <a:endParaRPr lang="zh-CN" altLang="zh-CN" sz="1200" dirty="0"/>
          </a:p>
          <a:p>
            <a:r>
              <a:rPr lang="en-US" altLang="zh-CN" sz="1200" dirty="0"/>
              <a:t> </a:t>
            </a:r>
            <a:endParaRPr lang="zh-CN" altLang="zh-CN" sz="1200" dirty="0"/>
          </a:p>
          <a:p>
            <a:r>
              <a:rPr lang="en-US" altLang="zh-CN" sz="1200" dirty="0"/>
              <a:t>    if (</a:t>
            </a:r>
            <a:r>
              <a:rPr lang="en-US" altLang="zh-CN" sz="1200" dirty="0" err="1"/>
              <a:t>e.Button</a:t>
            </a:r>
            <a:r>
              <a:rPr lang="en-US" altLang="zh-CN" sz="1200" dirty="0"/>
              <a:t> == </a:t>
            </a:r>
            <a:r>
              <a:rPr lang="en-US" altLang="zh-CN" sz="1200" dirty="0" err="1"/>
              <a:t>MouseButtons.Left</a:t>
            </a:r>
            <a:r>
              <a:rPr lang="en-US" altLang="zh-CN" sz="1200" dirty="0"/>
              <a:t>)</a:t>
            </a:r>
            <a:endParaRPr lang="zh-CN" altLang="zh-CN" sz="1200" dirty="0"/>
          </a:p>
          <a:p>
            <a:r>
              <a:rPr lang="en-US" altLang="zh-CN" sz="1200" dirty="0"/>
              <a:t>    {</a:t>
            </a:r>
            <a:endParaRPr lang="zh-CN" altLang="zh-CN" sz="1200" dirty="0"/>
          </a:p>
          <a:p>
            <a:r>
              <a:rPr lang="en-US" altLang="zh-CN" sz="1200" dirty="0"/>
              <a:t>        switch (</a:t>
            </a:r>
            <a:r>
              <a:rPr lang="en-US" altLang="zh-CN" sz="1200" dirty="0" err="1"/>
              <a:t>ChoiceGraph</a:t>
            </a:r>
            <a:r>
              <a:rPr lang="en-US" altLang="zh-CN" sz="1200" dirty="0"/>
              <a:t>)</a:t>
            </a:r>
            <a:endParaRPr lang="zh-CN" altLang="zh-CN" sz="1200" dirty="0"/>
          </a:p>
          <a:p>
            <a:r>
              <a:rPr lang="en-US" altLang="zh-CN" sz="1200" dirty="0"/>
              <a:t>        {</a:t>
            </a:r>
            <a:endParaRPr lang="zh-CN" altLang="zh-CN" sz="1200" dirty="0"/>
          </a:p>
          <a:p>
            <a:r>
              <a:rPr lang="en-US" altLang="zh-CN" sz="1200" dirty="0"/>
              <a:t>            case (</a:t>
            </a:r>
            <a:r>
              <a:rPr lang="en-US" altLang="zh-CN" sz="1200" dirty="0" err="1"/>
              <a:t>int</a:t>
            </a:r>
            <a:r>
              <a:rPr lang="en-US" altLang="zh-CN" sz="1200" dirty="0"/>
              <a:t>)</a:t>
            </a:r>
            <a:r>
              <a:rPr lang="en-US" altLang="zh-CN" sz="1200" dirty="0" err="1"/>
              <a:t>mySelected.Pencil</a:t>
            </a:r>
            <a:r>
              <a:rPr lang="en-US" altLang="zh-CN" sz="1200" dirty="0"/>
              <a:t>:       	 	</a:t>
            </a:r>
            <a:r>
              <a:rPr lang="en-US" altLang="zh-CN" sz="1200" dirty="0" smtClean="0"/>
              <a:t>		// </a:t>
            </a:r>
            <a:r>
              <a:rPr lang="zh-CN" altLang="zh-CN" sz="1200" dirty="0"/>
              <a:t>选择的是铅笔</a:t>
            </a:r>
          </a:p>
          <a:p>
            <a:r>
              <a:rPr lang="en-US" altLang="zh-CN" sz="1200" dirty="0"/>
              <a:t>                Pen pen1 = new Pen(</a:t>
            </a:r>
            <a:r>
              <a:rPr lang="en-US" altLang="zh-CN" sz="1200" dirty="0" err="1"/>
              <a:t>btnControl.BackColor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penWidth</a:t>
            </a:r>
            <a:r>
              <a:rPr lang="en-US" altLang="zh-CN" sz="1200" dirty="0"/>
              <a:t>);</a:t>
            </a:r>
            <a:endParaRPr lang="zh-CN" altLang="zh-CN" sz="1200" dirty="0"/>
          </a:p>
          <a:p>
            <a:r>
              <a:rPr lang="en-US" altLang="zh-CN" sz="1200" dirty="0"/>
              <a:t>                </a:t>
            </a:r>
            <a:r>
              <a:rPr lang="en-US" altLang="zh-CN" sz="1200" dirty="0" err="1"/>
              <a:t>pEnd.X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e.X</a:t>
            </a:r>
            <a:r>
              <a:rPr lang="en-US" altLang="zh-CN" sz="1200" dirty="0"/>
              <a:t>;</a:t>
            </a:r>
            <a:endParaRPr lang="zh-CN" altLang="zh-CN" sz="1200" dirty="0"/>
          </a:p>
          <a:p>
            <a:r>
              <a:rPr lang="en-US" altLang="zh-CN" sz="1200" dirty="0"/>
              <a:t>                </a:t>
            </a:r>
            <a:r>
              <a:rPr lang="en-US" altLang="zh-CN" sz="1200" dirty="0" err="1"/>
              <a:t>pEnd.Y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e.Y</a:t>
            </a:r>
            <a:r>
              <a:rPr lang="en-US" altLang="zh-CN" sz="1200" dirty="0"/>
              <a:t>;</a:t>
            </a:r>
            <a:endParaRPr lang="zh-CN" altLang="zh-CN" sz="1200" dirty="0"/>
          </a:p>
          <a:p>
            <a:r>
              <a:rPr lang="en-US" altLang="zh-CN" sz="1200" dirty="0"/>
              <a:t>                </a:t>
            </a:r>
            <a:r>
              <a:rPr lang="en-US" altLang="zh-CN" sz="1200" dirty="0" err="1"/>
              <a:t>g.DrawLine</a:t>
            </a:r>
            <a:r>
              <a:rPr lang="en-US" altLang="zh-CN" sz="1200" dirty="0"/>
              <a:t>(pen1, </a:t>
            </a:r>
            <a:r>
              <a:rPr lang="en-US" altLang="zh-CN" sz="1200" dirty="0" err="1"/>
              <a:t>pStart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pEnd</a:t>
            </a:r>
            <a:r>
              <a:rPr lang="en-US" altLang="zh-CN" sz="1200" dirty="0"/>
              <a:t>);</a:t>
            </a:r>
            <a:endParaRPr lang="zh-CN" altLang="zh-CN" sz="1200" dirty="0"/>
          </a:p>
          <a:p>
            <a:r>
              <a:rPr lang="en-US" altLang="zh-CN" sz="1200" dirty="0"/>
              <a:t>                </a:t>
            </a:r>
            <a:r>
              <a:rPr lang="en-US" altLang="zh-CN" sz="1200" dirty="0" err="1"/>
              <a:t>pStart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pEnd</a:t>
            </a:r>
            <a:r>
              <a:rPr lang="en-US" altLang="zh-CN" sz="1200" dirty="0"/>
              <a:t>;      				// </a:t>
            </a:r>
            <a:r>
              <a:rPr lang="zh-CN" altLang="zh-CN" sz="1200" dirty="0"/>
              <a:t>将已经绘制的终点作为下一次绘制的起点</a:t>
            </a:r>
          </a:p>
          <a:p>
            <a:r>
              <a:rPr lang="en-US" altLang="zh-CN" sz="1200" dirty="0"/>
              <a:t>                break;</a:t>
            </a:r>
            <a:endParaRPr lang="zh-CN" altLang="zh-CN" sz="1200" dirty="0"/>
          </a:p>
          <a:p>
            <a:r>
              <a:rPr lang="en-US" altLang="zh-CN" sz="1200" dirty="0"/>
              <a:t>            case (</a:t>
            </a:r>
            <a:r>
              <a:rPr lang="en-US" altLang="zh-CN" sz="1200" dirty="0" err="1"/>
              <a:t>int</a:t>
            </a:r>
            <a:r>
              <a:rPr lang="en-US" altLang="zh-CN" sz="1200" dirty="0"/>
              <a:t>)</a:t>
            </a:r>
            <a:r>
              <a:rPr lang="en-US" altLang="zh-CN" sz="1200" dirty="0" err="1"/>
              <a:t>mySelected.Eraser</a:t>
            </a:r>
            <a:r>
              <a:rPr lang="en-US" altLang="zh-CN" sz="1200" dirty="0"/>
              <a:t>:</a:t>
            </a:r>
            <a:endParaRPr lang="zh-CN" altLang="zh-CN" sz="1200" dirty="0"/>
          </a:p>
          <a:p>
            <a:r>
              <a:rPr lang="en-US" altLang="zh-CN" sz="1200" dirty="0"/>
              <a:t>                Pen pen2 = new Pen(</a:t>
            </a:r>
            <a:r>
              <a:rPr lang="en-US" altLang="zh-CN" sz="1200" dirty="0" err="1"/>
              <a:t>Color.White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penWidth</a:t>
            </a:r>
            <a:r>
              <a:rPr lang="en-US" altLang="zh-CN" sz="1200" dirty="0"/>
              <a:t>);   	</a:t>
            </a:r>
            <a:r>
              <a:rPr lang="en-US" altLang="zh-CN" sz="1200" dirty="0" smtClean="0"/>
              <a:t>	// </a:t>
            </a:r>
            <a:r>
              <a:rPr lang="zh-CN" altLang="zh-CN" sz="1200" dirty="0"/>
              <a:t>定义白色画笔作为擦除效果</a:t>
            </a:r>
          </a:p>
          <a:p>
            <a:r>
              <a:rPr lang="en-US" altLang="zh-CN" sz="1200" dirty="0"/>
              <a:t>                </a:t>
            </a:r>
            <a:r>
              <a:rPr lang="en-US" altLang="zh-CN" sz="1200" dirty="0" err="1"/>
              <a:t>pEnd.X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e.X</a:t>
            </a:r>
            <a:r>
              <a:rPr lang="en-US" altLang="zh-CN" sz="1200" dirty="0"/>
              <a:t>;</a:t>
            </a:r>
            <a:endParaRPr lang="zh-CN" altLang="zh-CN" sz="1200" dirty="0"/>
          </a:p>
          <a:p>
            <a:r>
              <a:rPr lang="en-US" altLang="zh-CN" sz="1200" dirty="0"/>
              <a:t>                </a:t>
            </a:r>
            <a:r>
              <a:rPr lang="en-US" altLang="zh-CN" sz="1200" dirty="0" err="1"/>
              <a:t>pEnd.Y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e.Y</a:t>
            </a:r>
            <a:r>
              <a:rPr lang="en-US" altLang="zh-CN" sz="1200" dirty="0"/>
              <a:t>;</a:t>
            </a:r>
            <a:endParaRPr lang="zh-CN" altLang="zh-CN" sz="1200" dirty="0"/>
          </a:p>
          <a:p>
            <a:r>
              <a:rPr lang="en-US" altLang="zh-CN" sz="1200" dirty="0"/>
              <a:t>                </a:t>
            </a:r>
            <a:r>
              <a:rPr lang="en-US" altLang="zh-CN" sz="1200" dirty="0" err="1"/>
              <a:t>g.DrawLine</a:t>
            </a:r>
            <a:r>
              <a:rPr lang="en-US" altLang="zh-CN" sz="1200" dirty="0"/>
              <a:t>(pen2, </a:t>
            </a:r>
            <a:r>
              <a:rPr lang="en-US" altLang="zh-CN" sz="1200" dirty="0" err="1"/>
              <a:t>pStart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pEnd</a:t>
            </a:r>
            <a:r>
              <a:rPr lang="en-US" altLang="zh-CN" sz="1200" dirty="0"/>
              <a:t>);</a:t>
            </a:r>
            <a:endParaRPr lang="zh-CN" altLang="zh-CN" sz="1200" dirty="0"/>
          </a:p>
          <a:p>
            <a:r>
              <a:rPr lang="en-US" altLang="zh-CN" sz="1200" dirty="0"/>
              <a:t>                </a:t>
            </a:r>
            <a:r>
              <a:rPr lang="en-US" altLang="zh-CN" sz="1200" dirty="0" err="1"/>
              <a:t>pStart</a:t>
            </a:r>
            <a:r>
              <a:rPr lang="en-US" altLang="zh-CN" sz="1200" dirty="0"/>
              <a:t> = </a:t>
            </a:r>
            <a:r>
              <a:rPr lang="en-US" altLang="zh-CN" sz="1200" dirty="0" err="1"/>
              <a:t>pEnd</a:t>
            </a:r>
            <a:r>
              <a:rPr lang="en-US" altLang="zh-CN" sz="1200" dirty="0"/>
              <a:t>;   				</a:t>
            </a:r>
            <a:r>
              <a:rPr lang="en-US" altLang="zh-CN" sz="1200" dirty="0" smtClean="0"/>
              <a:t>	// </a:t>
            </a:r>
            <a:r>
              <a:rPr lang="zh-CN" altLang="zh-CN" sz="1200" dirty="0"/>
              <a:t>将已经绘制的终点作为下一次绘制的起点</a:t>
            </a:r>
          </a:p>
          <a:p>
            <a:r>
              <a:rPr lang="en-US" altLang="zh-CN" sz="1200" dirty="0"/>
              <a:t>                break;</a:t>
            </a:r>
            <a:endParaRPr lang="zh-CN" altLang="zh-CN" sz="1200" dirty="0"/>
          </a:p>
          <a:p>
            <a:r>
              <a:rPr lang="en-US" altLang="zh-CN" sz="1200" dirty="0"/>
              <a:t>            default:</a:t>
            </a:r>
            <a:endParaRPr lang="zh-CN" altLang="zh-CN" sz="1200" dirty="0"/>
          </a:p>
          <a:p>
            <a:r>
              <a:rPr lang="en-US" altLang="zh-CN" sz="1200" dirty="0"/>
              <a:t>                break;</a:t>
            </a:r>
            <a:endParaRPr lang="zh-CN" altLang="zh-CN" sz="1200" dirty="0"/>
          </a:p>
          <a:p>
            <a:r>
              <a:rPr lang="en-US" altLang="zh-CN" sz="1200" dirty="0"/>
              <a:t>        }</a:t>
            </a:r>
            <a:endParaRPr lang="zh-CN" altLang="zh-CN" sz="1200" dirty="0"/>
          </a:p>
          <a:p>
            <a:r>
              <a:rPr lang="en-US" altLang="zh-CN" sz="1200" dirty="0"/>
              <a:t>    }</a:t>
            </a:r>
            <a:endParaRPr lang="zh-CN" altLang="zh-CN" sz="1200" dirty="0"/>
          </a:p>
          <a:p>
            <a:r>
              <a:rPr lang="en-US" altLang="zh-CN" sz="1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541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sp>
        <p:nvSpPr>
          <p:cNvPr id="3" name="矩形 2"/>
          <p:cNvSpPr/>
          <p:nvPr/>
        </p:nvSpPr>
        <p:spPr>
          <a:xfrm>
            <a:off x="1208566" y="1308655"/>
            <a:ext cx="9498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当松开鼠标左键时，根据所选择的画图工具画出图形，事件代码如下：</a:t>
            </a:r>
          </a:p>
          <a:p>
            <a:r>
              <a:rPr lang="zh-CN" altLang="zh-CN" dirty="0"/>
              <a:t>【新建】按钮事件代码为：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46789" y="1944055"/>
            <a:ext cx="9360195" cy="119181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private void </a:t>
            </a:r>
            <a:r>
              <a:rPr lang="en-US" altLang="zh-CN" sz="1600" dirty="0" err="1"/>
              <a:t>btnNew_Click</a:t>
            </a:r>
            <a:r>
              <a:rPr lang="en-US" altLang="zh-CN" sz="1600" dirty="0"/>
              <a:t>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 	pictureBox1.Refresh();			// </a:t>
            </a:r>
            <a:r>
              <a:rPr lang="zh-CN" altLang="zh-CN" sz="1600" dirty="0"/>
              <a:t>刷新</a:t>
            </a:r>
          </a:p>
          <a:p>
            <a:r>
              <a:rPr lang="en-US" altLang="zh-CN" sz="1600" dirty="0"/>
              <a:t>}</a:t>
            </a:r>
            <a:endParaRPr lang="zh-CN" altLang="zh-CN" sz="1600" dirty="0"/>
          </a:p>
        </p:txBody>
      </p:sp>
      <p:sp>
        <p:nvSpPr>
          <p:cNvPr id="5" name="矩形 4"/>
          <p:cNvSpPr/>
          <p:nvPr/>
        </p:nvSpPr>
        <p:spPr>
          <a:xfrm>
            <a:off x="1208566" y="313587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【退出】按钮事件代码为：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46788" y="3536802"/>
            <a:ext cx="9360195" cy="1193721"/>
          </a:xfrm>
          <a:prstGeom prst="roundRect">
            <a:avLst>
              <a:gd name="adj" fmla="val 12664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private void </a:t>
            </a:r>
            <a:r>
              <a:rPr lang="en-US" altLang="zh-CN" sz="1600" dirty="0" err="1"/>
              <a:t>btnExit_Click</a:t>
            </a:r>
            <a:r>
              <a:rPr lang="en-US" altLang="zh-CN" sz="1600" dirty="0"/>
              <a:t>(object sender, </a:t>
            </a:r>
            <a:r>
              <a:rPr lang="en-US" altLang="zh-CN" sz="1600" dirty="0" err="1"/>
              <a:t>EventArgs</a:t>
            </a:r>
            <a:r>
              <a:rPr lang="en-US" altLang="zh-CN" sz="1600" dirty="0"/>
              <a:t> e)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	</a:t>
            </a:r>
            <a:r>
              <a:rPr lang="en-US" altLang="zh-CN" sz="1600" dirty="0" err="1"/>
              <a:t>this.Close</a:t>
            </a:r>
            <a:r>
              <a:rPr lang="en-US" altLang="zh-CN" sz="1600" dirty="0"/>
              <a:t>();					// </a:t>
            </a:r>
            <a:r>
              <a:rPr lang="zh-CN" altLang="zh-CN" sz="1600" dirty="0"/>
              <a:t>关闭</a:t>
            </a:r>
          </a:p>
          <a:p>
            <a:r>
              <a:rPr lang="en-US" altLang="zh-CN" sz="1600" dirty="0"/>
              <a:t>}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290214773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46790" y="1330197"/>
            <a:ext cx="9360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这样，一个功能类似</a:t>
            </a:r>
            <a:r>
              <a:rPr lang="en-US" altLang="zh-CN" dirty="0"/>
              <a:t>Windows</a:t>
            </a:r>
            <a:r>
              <a:rPr lang="zh-CN" altLang="zh-CN" dirty="0"/>
              <a:t>画图板的程序就完成了，可以用该程序手工绘制简单的图画，效果如图</a:t>
            </a:r>
            <a:r>
              <a:rPr lang="en-US" altLang="zh-CN" dirty="0"/>
              <a:t>7.17</a:t>
            </a:r>
            <a:r>
              <a:rPr lang="zh-CN" altLang="zh-CN" dirty="0"/>
              <a:t>所示。</a:t>
            </a:r>
          </a:p>
        </p:txBody>
      </p:sp>
      <p:sp>
        <p:nvSpPr>
          <p:cNvPr id="3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5527285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综合应用实例</a:t>
            </a: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49" y="2082854"/>
            <a:ext cx="5421784" cy="392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2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:dissolve/>
      </p:transition>
    </mc:Choice>
    <mc:Fallback xmlns=""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="" xmlns:a16="http://schemas.microsoft.com/office/drawing/2014/main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8" y="356627"/>
            <a:ext cx="4942494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屏幕像素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0214" y="1201479"/>
            <a:ext cx="9792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计算机的屏幕分辨率决定了屏幕所能显示的像素的数量，比如，当屏幕分辨率设为</a:t>
            </a:r>
            <a:r>
              <a:rPr lang="en-US" altLang="zh-CN" dirty="0"/>
              <a:t>800</a:t>
            </a:r>
            <a:r>
              <a:rPr lang="zh-CN" altLang="zh-CN" dirty="0"/>
              <a:t>×</a:t>
            </a:r>
            <a:r>
              <a:rPr lang="en-US" altLang="zh-CN" dirty="0"/>
              <a:t>600</a:t>
            </a:r>
            <a:r>
              <a:rPr lang="zh-CN" altLang="zh-CN" dirty="0"/>
              <a:t>时，可以显示</a:t>
            </a:r>
            <a:r>
              <a:rPr lang="en-US" altLang="zh-CN" dirty="0"/>
              <a:t>480000</a:t>
            </a:r>
            <a:r>
              <a:rPr lang="zh-CN" altLang="zh-CN" dirty="0"/>
              <a:t>个像素，而当屏幕分辨率设为</a:t>
            </a:r>
            <a:r>
              <a:rPr lang="en-US" altLang="zh-CN" dirty="0"/>
              <a:t>1024</a:t>
            </a:r>
            <a:r>
              <a:rPr lang="zh-CN" altLang="zh-CN" dirty="0"/>
              <a:t>×</a:t>
            </a:r>
            <a:r>
              <a:rPr lang="en-US" altLang="zh-CN" dirty="0"/>
              <a:t>768</a:t>
            </a:r>
            <a:r>
              <a:rPr lang="zh-CN" altLang="zh-CN" dirty="0"/>
              <a:t>时，可以显示的像素就比前一种要多。分辨率确定后，每个像素在屏幕上的位置就确定了。对于同一个坐标点，如（</a:t>
            </a:r>
            <a:r>
              <a:rPr lang="en-US" altLang="zh-CN" dirty="0"/>
              <a:t>400,300</a:t>
            </a:r>
            <a:r>
              <a:rPr lang="zh-CN" altLang="zh-CN" dirty="0"/>
              <a:t>），在不同的分辨率情况下，它在屏幕上的位置是不同的，比如，在</a:t>
            </a:r>
            <a:r>
              <a:rPr lang="en-US" altLang="zh-CN" dirty="0"/>
              <a:t>800</a:t>
            </a:r>
            <a:r>
              <a:rPr lang="zh-CN" altLang="zh-CN" dirty="0"/>
              <a:t>×</a:t>
            </a:r>
            <a:r>
              <a:rPr lang="en-US" altLang="zh-CN" dirty="0"/>
              <a:t>600</a:t>
            </a:r>
            <a:r>
              <a:rPr lang="zh-CN" altLang="zh-CN" dirty="0"/>
              <a:t>分辨率下，它在屏幕的中心位置，而在</a:t>
            </a:r>
            <a:r>
              <a:rPr lang="en-US" altLang="zh-CN" dirty="0"/>
              <a:t>1024</a:t>
            </a:r>
            <a:r>
              <a:rPr lang="zh-CN" altLang="zh-CN" dirty="0"/>
              <a:t>×</a:t>
            </a:r>
            <a:r>
              <a:rPr lang="en-US" altLang="zh-CN" dirty="0"/>
              <a:t>768</a:t>
            </a:r>
            <a:r>
              <a:rPr lang="zh-CN" altLang="zh-CN" dirty="0"/>
              <a:t>分辨率下，它就偏离了屏幕中心</a:t>
            </a:r>
            <a:r>
              <a:rPr lang="zh-CN" altLang="zh-CN" dirty="0" smtClean="0"/>
              <a:t>位置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4642" y="2646908"/>
            <a:ext cx="4391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像素是光栅设备可以显示的最小单位。对单色设备来说，每个像素可以用一位（比特）表示，而对彩色设备，每个像素必须用多个位表示，位数越多，所表示的颜色越丰富，表</a:t>
            </a:r>
            <a:r>
              <a:rPr lang="en-US" altLang="zh-CN" dirty="0"/>
              <a:t>7.1</a:t>
            </a:r>
            <a:r>
              <a:rPr lang="zh-CN" altLang="zh-CN" dirty="0"/>
              <a:t>中列出了部分设备中每个像素的位数及颜色数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14417"/>
              </p:ext>
            </p:extLst>
          </p:nvPr>
        </p:nvGraphicFramePr>
        <p:xfrm>
          <a:off x="5906386" y="2754657"/>
          <a:ext cx="4566684" cy="2019360"/>
        </p:xfrm>
        <a:graphic>
          <a:graphicData uri="http://schemas.openxmlformats.org/drawingml/2006/table">
            <a:tbl>
              <a:tblPr firstRow="1" bandRow="1" bandCol="1"/>
              <a:tblGrid>
                <a:gridCol w="1216800"/>
                <a:gridCol w="1461747"/>
                <a:gridCol w="1888137"/>
              </a:tblGrid>
              <a:tr h="288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像 素 位 数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颜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色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典 型 设 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88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单色显示器、打印机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标准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VGA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256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256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色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VGA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32768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或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65535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32K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或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64K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色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VGA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r>
                        <a:rPr lang="en-US" sz="1400" kern="100" baseline="30000">
                          <a:effectLst/>
                          <a:latin typeface="Times New Roman"/>
                          <a:ea typeface="宋体"/>
                        </a:rPr>
                        <a:t>24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24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位真彩色设备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r>
                        <a:rPr lang="en-US" sz="1400" kern="100" baseline="30000">
                          <a:effectLst/>
                          <a:latin typeface="Times New Roman"/>
                          <a:ea typeface="宋体"/>
                        </a:rPr>
                        <a:t>32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32</a:t>
                      </a: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</a:rPr>
                        <a:t>位真彩色设备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84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2604012" y="1498184"/>
            <a:ext cx="7334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7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en-US" altLang="zh-CN" sz="5400" b="1" dirty="0">
                <a:solidFill>
                  <a:srgbClr val="9F604C"/>
                </a:solidFill>
              </a:rPr>
              <a:t>C#</a:t>
            </a:r>
            <a:r>
              <a:rPr lang="zh-CN" altLang="zh-CN" sz="5400" b="1" dirty="0">
                <a:solidFill>
                  <a:srgbClr val="9F604C"/>
                </a:solidFill>
              </a:rPr>
              <a:t>图形图像编程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6684736" y="362747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画图工具及其使用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128636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0">
        <p14:honeycomb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AD49515-C54E-40A8-934E-0FE6E8DEECDE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DmNqk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5japKJGX/Cx0DAAA2DAAAJwAAAHVuaXZlcnNhbC9mbGFzaF9wdWJsaXNoaW5nX3NldHRpbmdzLnhtbNVW3W7aMBS+5yksT70sabt261CgqgpoVVtAhWnrVWViQ6z6J4ttKL3a0+zB9iQ7joGC2nXpD9ImFBEfn/OdX39xfHQrBZqw3HCt6ni3uoMRU4mmXI3r+MugvX2IkbFEUSK0YnWsNEZHjUqcuaHgJu0za0HVIIBRppbZOk6tzWpRNJ1Oq9xkud/VwlnAN9VEyyjLmWHKsjzKBJnBn51lzOA5QgkAeKRWc7NGpYJQHJAuNHWCIU4hcsV9UkS0BTEpjoLakCQ341w7RU+00DnKx8M6fnd47H8LnQDV5JIpXxPTAKEX2xqhlPsoiOjzO4ZSxscphLu3j9GUU5sWr5HXj6OHKAV2SJ14lBMNNVB2Di+ZJZRYEpbBn2W31iwEQURnikieDGAH+fzruDm4/nzVa12en3bOrgfd7vngtBeCKGyidZw4WncUQ0Da5Qlb+omJtSRJIW6wGRFhWBytihZqI63WgvNrNNQCal9YwRjJIaMdItlKN/o3XLVBcxejESQiZnV8nHMiMOKWCJ4sjY0bGstt0fX2qiYCLBhPhi76+N59qE6Sktyw1bAWO8bXPGl81U5QNNMOCX7DkNUI8ncS3lKGVpuDRrmWhRTGxyIjOHiccDZl9Kio6RzwT46uwIV0YAmzmglmg4fvjt+hIRvpHHAZmcBkg5ybgF99FnBGjLkHJYsYt/rnp83W9Wmn2fq25RMkdEJU8kxwaDiTmd0IPpkhpe3CDsqREGdY0RTKabFXJrfqy9tguHQitPmtm7ECvcGWbMbLcxrz1whKu03JpDiI/nAV0HAEObQkYMJGAnTBlWNlAROikFZihkgCtGb8sZ5w7QxIwgEO0OblEQZ7xFWxGgO1gcecsrwU5M7u3vv9gw8fDz/VqtGvHz+3nzSaE35PEO8uMP7Jk5S/pP2HbBhHnqUfJ22bu3+Ts69a/TJl7XTLaHXPymhdho9Cb+WDUCoEIJFxOBRAI4JLbhl9y5F4QVtf9S0OM7GZtm4w59eM8n+Tclgtr3Vr97g4evSi6XckV1xCITyFLW+njYP9HbgZPrpVqQDa+l2/UfkNUEsDBBQAAgAIADmNqkqJxK+4sgIAAFUKAAAhAAAAdW5pdmVyc2FsL2ZsYXNoX3NraW5fc2V0dGluZ3MueG1slVZtb9sgEP6+XxFl3+vuNZ1EI7VpJlXq1mqt+h3bFxsFgwU4Xf79OMAxTuzGy6lSeO55uOO4IyV6y8Tyw2xGMsmlegZjmCg0Ii02Y/n1PG2MkeIik8KAMBdCqory+fLjT/chiWOeU8kdqKmaDc2gC7NwnymSEOPbAm1MkMmqpmL/IAt5kdJsWyjZiPxsauW+BsWZ2Frm5Y/Faj0agDNt7g1UvZzWV2jTJLUCrQFT+r5GO6viNAXeRrp0n4maLtT7pz+S7ZhmxsluPqGNyWpaQL/IVzdo43xhd+/fygLtfYGBv8ZSv3xGG6VyugfV3/zuK9qoQtZN/T89UitZYEH7mvcv8aDhkuZ2/DCrS7SzAjwQBjp7C6E87qx3ESl8jeee4LgqyZ+wrkcPAl56ymG5oVwDSdqld+pSvj02xg7IgRBDHenJZv1EGw1Lo5rA6rCO9wfemMgjUgA6xqvkTQUrn3BE7OMdf7W6dW9FnN8BixJUsAtglGEHdszftq4nzAjsmM+c5fAo+P6EfuzxmvaOb2m4zaj8XturvvWCoHbZ1qtdtV6M9ICTq6PQAWg5lcxhqTGdF1YB3hpJHOZTSk5yIoLuWEENk+IX8tK9O4wmyZEjtNpwYxHDDIehfnM52lc6vi+3ntCO/lehO5xfz4x9xK/n1BialZX9VdLzWdDZKbGFmSfDCnwmLR3UvdjISONij4kqqragXqTkU8MIaUBP3V760RqjkySqAUmGq0zCJkPlF02VglrbW2PQtk0f87ySFSW3f+aVwRvkfcGI0ytNabcTlB26MgJCCwBVWdn2rF94T9VwwzjsoJ38CHAHHjsZ0bZHx9rtxjzAxsQNF5BJHRkeiq5TYl7fMSB4tXkNK7xnQtcbmmp3tN7gn3uW29cMmy8meSA0U29r6z8togXx38l/UEsDBBQAAgAIADmNqkpGdqD88gIAAEcLAAAmAAAAdW5pdmVyc2FsL2h0bWxfcHVibGlzaGluZ19zZXR0aW5ncy54bWzNVt1O2zAUvu9TWJ64pAHGNlalRYiCQGO0op02rtBp7DYWjp3ZTku52tPswfYkO47b0grWBUSnqYoaH5/znT+fL44P7zJJxtxYoVWT7tZ3KOEq0UyoUZN+6Z9uH1BiHSgGUivepEpTctiqxXkxkMKmPe4cqlqCMMo2ctekqXN5I4omk0ld2Nz4XS0Lh/i2nugsyg23XDluolzCFP/cNOeWzhAqAOCTaTUza9VqhMQB6bNmheREMIxcCZ8UyDOXSRoFrQEktyOjC8WOtdSGmNGgSd8cHPnfXCcgtUXGlS+JbaHQi10DGBM+CJA9cc9JysUoxWj39imZCObS8jXy+nH0GKXEDpmDRznWWALlZvAZd8DAQVgGf47fOTsXBBGbKshE0scd4tNv0nb/5uy6e3J1cX756abf6Vz0z7shiNImWsWJo1VHMQakC5PwhZ8YnIMkxbjRZgjS8jhaFs3VhlqtBOfXZKAllr60omSIkcppkx4ZAZIS4UCKZLHrwIy4OxUSc/C2u/WhcvQBMOSbpGAsX3Y037G+iknrqy4kI1NdECluOXGaYEZFhm8pJ8vlJkOjs1IqwTpipWCcjAWfcHZYVmkG+CdH1+giK9ASD18uuQsevhfingz4UBvE5TDGo4pyYQN+/VnAOVj7AArzGLd6F+ftk5vzy/bJty2fILAxqOSZ4NhCnuVuI/gwJUq7uR2WI4HC8rIpTLByr0pu9Ze3wYqskKHNr92MJegNtmQzXp7TmL9GUNltCuNyEP1wldA4ggJbEjBxI8FxF6rgVQETUEQrOSWQIFFZP9ZjoQuLkjDAAdq+PMJgT4QqVyP8cqBHw7ipBLmzu/d2/937DwcfG/Xo14+f22uNZhTeleDdBQ4/XkviCyJ/zIZx5LnzaRp2pvhXLHx90qtSqMtOFa3OpypaV4Hmu0sUXykEpIVROOZIDFJkwnH2mk1+QaPWfy9DG1+pURvMYu1x+3+TCKvF9WjlPhRHT17Yaihfvfy2ar8BUEsDBBQAAgAIADmNqkpF+P6SmAEAAB8GAAAfAAAAdW5pdmVyc2FsL2h0bWxfc2tpbl9zZXR0aW5ncy5qc42UTW/CMAyG7/yKKrtOiH122w0NJk3iMGncph3SYkpFmlRJ2tEh/vvq8NEmTQfxhb48fR27sreDoD4kJsFLsDW/zfOH/Ww0QE3LAq5tnfXoGepEsXQB8zQDlnIgDlIeXz3Ju4bwGRNuTKPqE21Vy48I/GdJmWrjucdCejTl0Uqf4Y8H3PjAX6u0Q1n7klp9jgqtBR/GgmvgesiFzKhhyNWbOe0KHViUIM+gSxqDZRqa00c2jg8hRpuLRZZTXs1EIoYRjdeJFAVf9OVfVTnI+ouv98DoOXydWnYsVfpdQ+Ymnj5h9JO5BKXgkPdxiuGFGY2AtXxH5vyDWsbdghy6TFWqj/T4BqNN5zSBTpeexhg2xmuvTjdDjC6nYaP3xN0thkUwWoHsWE3uMSxQ5EV+wQfMpUiwIx202/MTygRdpDw5pB5heDm8LNr2da8p1Fx/QqwREs4IrTwTmfVtjgvGXnsHVzlZZ76ZZz6R+8T+ZeWKzRay7qPdRYLPXwGhWtN4ldX7oV6OdSOoXIOcC8HqAr7PXdXNNdj9AVBLAwQUAAIACAA5japK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5japKDNK2rG4AAABuAAAAHAAAAHVuaXZlcnNhbC9sb2NhbF9zZXR0aW5ncy54bWyzsa/IzVEoSy0qzszPs1Uy1DNQUkjNS85PycxLt1UKDXHTtVBSKC5JzEtJzMnPS7VVystXUrC347LJyU9OzAlOLSkBKixWKMhJrEwtCknNBTJKUv0Sc4Eqn7aueNm8QkFX4cn+dc+m7FTSt+MCAF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A5japK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DmNqkrRO6BVfQEAAGUXAAAXAAAAdW5pdmVyc2FsL3VuaXZlcnNhbC5wbmfrDPBz5+WS4mJgYOD19HAJYmBg6WFgYM7nYAOK7Fd05AVSjMVB7k4M687JvARyWNIdfR0ZGDb2c/9JZAXyOQs8IosZGPgOgzDj8fwVKQwMYr88XRxDKuLe3jZctTpAwi3wuf0+E7MwpSWcSwSDft7jfHJv90HBI18Prvr3mMXMQrZ+2/vfG9e93qhz+vbbMmagmQ+4a3+dz3BczPn3rr/BrW1vvyQDBRn23c9wnr+3+eLjjxa1HED+gdIety98buuvv/7CCJK/bhx10eRfsLU1E5BTYLtY1PezzXw5kNSOeRe7lm1mBitSlQCJCDQJgniKo5xRzihnlDPKGeWMckY5o5xRzihnlDPKGeWMckY5o5xRzihnlDPKGRYcw7Ofa6pAjAdVbtqzrpXa2sLHin/vQxorfvx/W651LQN0kNnkG59b8vfff78ogkTu529ZeL6u6eKNzz9tpqVa/gUNRTe8N466kOG037qvPj5oxSfV7wxJIKWern4u65wSmgBQSwMEFAACAAgAOY2qSiGCv4RKAAAAawAAABsAAAB1bml2ZXJzYWwvdW5pdmVyc2FsLnBuZy54bWyzsa/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/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+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+ESgAAAGsAAAAbAAAAAAAAAAEAAAAAACwYAAB1bml2ZXJzYWwvdW5pdmVyc2FsLnBuZy54bWxQSwUGAAAAAAsACwBJAwAArxgAAAAA"/>
  <p:tag name="ISPRING_PRESENTATION_TITLE" val="木纹小清新通用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自定义 7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382"/>
      </a:accent1>
      <a:accent2>
        <a:srgbClr val="1F8A70"/>
      </a:accent2>
      <a:accent3>
        <a:srgbClr val="BEDB39"/>
      </a:accent3>
      <a:accent4>
        <a:srgbClr val="FFE11A"/>
      </a:accent4>
      <a:accent5>
        <a:srgbClr val="FD7400"/>
      </a:accent5>
      <a:accent6>
        <a:srgbClr val="977B2D"/>
      </a:accent6>
      <a:hlink>
        <a:srgbClr val="C00000"/>
      </a:hlink>
      <a:folHlink>
        <a:srgbClr val="00B0F0"/>
      </a:folHlink>
    </a:clrScheme>
    <a:fontScheme name="temp">
      <a:majorFont>
        <a:latin typeface="Arial"/>
        <a:ea typeface="方正启体简体"/>
        <a:cs typeface=""/>
      </a:majorFont>
      <a:minorFont>
        <a:latin typeface="Arial"/>
        <a:ea typeface="方正启体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5249</Words>
  <Application>Microsoft Office PowerPoint</Application>
  <PresentationFormat>自定义</PresentationFormat>
  <Paragraphs>669</Paragraphs>
  <Slides>73</Slides>
  <Notes>20</Notes>
  <HiddenSlides>0</HiddenSlides>
  <MMClips>5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4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木纹小清新通用模板</dc:title>
  <dc:creator>李佳宇</dc:creator>
  <cp:lastModifiedBy>User</cp:lastModifiedBy>
  <cp:revision>419</cp:revision>
  <dcterms:created xsi:type="dcterms:W3CDTF">2017-05-12T01:42:55Z</dcterms:created>
  <dcterms:modified xsi:type="dcterms:W3CDTF">2018-04-04T07:59:39Z</dcterms:modified>
</cp:coreProperties>
</file>